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0" r:id="rId4"/>
    <p:sldId id="258" r:id="rId5"/>
    <p:sldId id="259" r:id="rId6"/>
    <p:sldId id="261" r:id="rId7"/>
    <p:sldId id="269" r:id="rId8"/>
    <p:sldId id="263" r:id="rId9"/>
    <p:sldId id="262" r:id="rId10"/>
    <p:sldId id="266" r:id="rId11"/>
    <p:sldId id="270" r:id="rId12"/>
    <p:sldId id="272" r:id="rId13"/>
    <p:sldId id="273" r:id="rId14"/>
    <p:sldId id="274" r:id="rId15"/>
    <p:sldId id="264" r:id="rId16"/>
    <p:sldId id="271" r:id="rId17"/>
    <p:sldId id="277" r:id="rId18"/>
    <p:sldId id="275" r:id="rId19"/>
    <p:sldId id="278" r:id="rId20"/>
    <p:sldId id="276" r:id="rId21"/>
    <p:sldId id="268" r:id="rId22"/>
    <p:sldId id="279" r:id="rId23"/>
    <p:sldId id="280" r:id="rId24"/>
    <p:sldId id="281" r:id="rId25"/>
    <p:sldId id="282" r:id="rId26"/>
    <p:sldId id="283" r:id="rId27"/>
    <p:sldId id="284" r:id="rId28"/>
    <p:sldId id="285" r:id="rId29"/>
    <p:sldId id="287" r:id="rId30"/>
    <p:sldId id="286" r:id="rId31"/>
    <p:sldId id="288" r:id="rId32"/>
    <p:sldId id="289" r:id="rId33"/>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92B2"/>
    <a:srgbClr val="33EDCA"/>
    <a:srgbClr val="11BD9C"/>
    <a:srgbClr val="76F7FA"/>
  </p:clrMru>
</p:presentationPr>
</file>

<file path=ppt/tableStyles.xml><?xml version="1.0" encoding="utf-8"?>
<a:tblStyleLst xmlns:a="http://schemas.openxmlformats.org/drawingml/2006/main" def="{5C22544A-7EE6-4342-B048-85BDC9FD1C3A}">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19" autoAdjust="0"/>
  </p:normalViewPr>
  <p:slideViewPr>
    <p:cSldViewPr>
      <p:cViewPr varScale="1">
        <p:scale>
          <a:sx n="107" d="100"/>
          <a:sy n="107" d="100"/>
        </p:scale>
        <p:origin x="-54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85610-78DF-4B6F-A845-03F7BA711F0C}" type="datetimeFigureOut">
              <a:rPr lang="da-DK" smtClean="0"/>
              <a:t>04-10-2016</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E1A58-9673-401B-912F-A08E720867B6}" type="slidenum">
              <a:rPr lang="da-DK" smtClean="0"/>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DC7E1A58-9673-401B-912F-A08E720867B6}" type="slidenum">
              <a:rPr lang="da-DK" smtClean="0"/>
              <a:t>28</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F4A67121-B8A8-49B9-960D-F5A460601E08}" type="datetimeFigureOut">
              <a:rPr lang="da-DK" smtClean="0"/>
              <a:pPr/>
              <a:t>04-10-2016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2A8D8D2-60FE-4088-B168-B4DD0AD63E85}"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4A67121-B8A8-49B9-960D-F5A460601E08}" type="datetimeFigureOut">
              <a:rPr lang="da-DK" smtClean="0"/>
              <a:pPr/>
              <a:t>04-10-2016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2A8D8D2-60FE-4088-B168-B4DD0AD63E85}"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4A67121-B8A8-49B9-960D-F5A460601E08}" type="datetimeFigureOut">
              <a:rPr lang="da-DK" smtClean="0"/>
              <a:pPr/>
              <a:t>04-10-2016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2A8D8D2-60FE-4088-B168-B4DD0AD63E85}"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4A67121-B8A8-49B9-960D-F5A460601E08}" type="datetimeFigureOut">
              <a:rPr lang="da-DK" smtClean="0"/>
              <a:pPr/>
              <a:t>04-10-2016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2A8D8D2-60FE-4088-B168-B4DD0AD63E85}"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F4A67121-B8A8-49B9-960D-F5A460601E08}" type="datetimeFigureOut">
              <a:rPr lang="da-DK" smtClean="0"/>
              <a:pPr/>
              <a:t>04-10-2016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2A8D8D2-60FE-4088-B168-B4DD0AD63E85}"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F4A67121-B8A8-49B9-960D-F5A460601E08}" type="datetimeFigureOut">
              <a:rPr lang="da-DK" smtClean="0"/>
              <a:pPr/>
              <a:t>04-10-2016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2A8D8D2-60FE-4088-B168-B4DD0AD63E85}"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F4A67121-B8A8-49B9-960D-F5A460601E08}" type="datetimeFigureOut">
              <a:rPr lang="da-DK" smtClean="0"/>
              <a:pPr/>
              <a:t>04-10-2016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2A8D8D2-60FE-4088-B168-B4DD0AD63E85}"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F4A67121-B8A8-49B9-960D-F5A460601E08}" type="datetimeFigureOut">
              <a:rPr lang="da-DK" smtClean="0"/>
              <a:pPr/>
              <a:t>04-10-2016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2A8D8D2-60FE-4088-B168-B4DD0AD63E85}"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4A67121-B8A8-49B9-960D-F5A460601E08}" type="datetimeFigureOut">
              <a:rPr lang="da-DK" smtClean="0"/>
              <a:pPr/>
              <a:t>04-10-2016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2A8D8D2-60FE-4088-B168-B4DD0AD63E85}"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F4A67121-B8A8-49B9-960D-F5A460601E08}" type="datetimeFigureOut">
              <a:rPr lang="da-DK" smtClean="0"/>
              <a:pPr/>
              <a:t>04-10-2016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2A8D8D2-60FE-4088-B168-B4DD0AD63E85}"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F4A67121-B8A8-49B9-960D-F5A460601E08}" type="datetimeFigureOut">
              <a:rPr lang="da-DK" smtClean="0"/>
              <a:pPr/>
              <a:t>04-10-2016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2A8D8D2-60FE-4088-B168-B4DD0AD63E85}"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E92B2"/>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67121-B8A8-49B9-960D-F5A460601E08}" type="datetimeFigureOut">
              <a:rPr lang="da-DK" smtClean="0"/>
              <a:pPr/>
              <a:t>04-10-2016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8D8D2-60FE-4088-B168-B4DD0AD63E85}"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dk/url?sa=i&amp;rct=j&amp;q=&amp;esrc=s&amp;source=images&amp;cd=&amp;cad=rja&amp;uact=8&amp;ved=0ahUKEwjwhZa_y7TPAhXMiCwKHVMDCDYQjRwIBw&amp;url=http://andrewembler.com/2014/04/concrete5-57-preview-developer-changes/&amp;bvm=bv.134052249,d.bGg&amp;psig=AFQjCNEdOwD0nwWPrG566sVYlSTt446gbQ&amp;ust=147523894640403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dk/url?sa=i&amp;rct=j&amp;q=&amp;esrc=s&amp;source=images&amp;cd=&amp;cad=rja&amp;uact=8&amp;ved=0ahUKEwjB2bnEtL7PAhVFEiwKHYTBBk4QjRwIBw&amp;url=http://www.skabnaestved.dk/ideen&amp;psig=AFQjCNGm-KwiUt-R61lB00gd2e-FREkIsQ&amp;ust=147557628188537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hqh1MRWZj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dk/url?sa=i&amp;rct=j&amp;q=&amp;esrc=s&amp;source=images&amp;cd=&amp;cad=rja&amp;uact=8&amp;ved=0ahUKEwiSiemel8HPAhXLFywKHbKCCZYQjRwIBw&amp;url=https%3A%2F%2Fen.wikipedia.org%2Fwiki%2FThomson_and_Thompson&amp;bvm=bv.134495766,d.bGg&amp;psig=AFQjCNHRLb36UEg4-KG3Qu5C0HocHOB1eA&amp;ust=147567159415397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uvm.dk/Uddannelser/Anden-uddannelse-og-undervisning/Ungdomsuddannelse-for-unge-med-saerlige-beh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dk/url?sa=i&amp;rct=j&amp;q=&amp;esrc=s&amp;source=images&amp;cd=&amp;cad=rja&amp;uact=8&amp;ved=0ahUKEwjwnNzyp8HPAhUEBiwKHeK5A9IQjRwIBw&amp;url=http%3A%2F%2Flolheaven.com%2Fbe-yourself-unless-you-can-be-batman-always-be-batman%2F&amp;bvm=bv.134495766,d.bGg&amp;psig=AFQjCNEMR2Hibk3QzHk_kVCRfFlhKn0WzA&amp;ust=1475675993307502"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dk/url?sa=i&amp;rct=j&amp;q=&amp;esrc=s&amp;source=images&amp;cd=&amp;cad=rja&amp;uact=8&amp;ved=0ahUKEwiSiemel8HPAhXLFywKHbKCCZYQjRwIBw&amp;url=https%3A%2F%2Fen.wikipedia.org%2Fwiki%2FThomson_and_Thompson&amp;bvm=bv.134495766,d.bGg&amp;psig=AFQjCNHRLb36UEg4-KG3Qu5C0HocHOB1eA&amp;ust=147567159415397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dk/url?sa=i&amp;rct=j&amp;q=&amp;esrc=s&amp;source=images&amp;cd=&amp;cad=rja&amp;uact=8&amp;ved=0ahUKEwjUrZbqqaDPAhVK1ywKHSEpCJsQjRwIBw&amp;url=https://a2ua.com/up.html&amp;bvm=bv.133387755,d.bGg&amp;psig=AFQjCNFgcJR58pslfkQqevll_ySYbAtWKg&amp;ust=1474542687486662"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dk/url?sa=i&amp;rct=j&amp;q=&amp;esrc=s&amp;source=images&amp;cd=&amp;cad=rja&amp;uact=8&amp;ved=0ahUKEwi5sOvipsHPAhWJ8ywKHaGaA9sQjRwIBw&amp;url=http%3A%2F%2Fheltnormalt.dk%2Fwulffmorgenthaler%2F2013%2F04%2F08&amp;psig=AFQjCNHYbhPdJqKdChBuEeXOxq9u_L1yBg&amp;ust=147567568022016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dk/url?sa=i&amp;rct=j&amp;q=&amp;esrc=s&amp;source=images&amp;cd=&amp;cad=rja&amp;uact=8&amp;ved=0ahUKEwjC6IPo37TPAhUG8ywKHT_zBRwQjRwIBw&amp;url=http://nummer9.dk/blog/anmeldelser/geniet-i-svob-og-det-stribede-vidunder/&amp;psig=AFQjCNGd_6Iz9GnY8cW0FrC8Kk9I8-GBHQ&amp;ust=147524424548844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dk/url?sa=i&amp;rct=j&amp;q=&amp;esrc=s&amp;source=images&amp;cd=&amp;cad=rja&amp;uact=8&amp;ved=0ahUKEwjE1vS63LTPAhWI_iwKHUxRDs8QjRwIBw&amp;url=https://digitalbevaring.dk/viden/relevante-love/&amp;bvm=bv.134052249,d.bGg&amp;psig=AFQjCNHnSAgTc1uigZPDfT44G5mQNOjT3g&amp;ust=147524350007970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dk/url?sa=i&amp;rct=j&amp;q=&amp;esrc=s&amp;source=images&amp;cd=&amp;cad=rja&amp;uact=8&amp;ved=0ahUKEwjw4K7Mr6DPAhXhIpoKHUj9B-kQjRwIBw&amp;url=http://businessadviser.co/whats-for-me/&amp;psig=AFQjCNGskisiakBf05dVi3z8V793qtqROQ&amp;ust=147454423725647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STU BEK.</a:t>
            </a:r>
            <a:endParaRPr lang="da-DK" dirty="0"/>
          </a:p>
        </p:txBody>
      </p:sp>
      <p:sp>
        <p:nvSpPr>
          <p:cNvPr id="3" name="Undertitel 2"/>
          <p:cNvSpPr>
            <a:spLocks noGrp="1"/>
          </p:cNvSpPr>
          <p:nvPr>
            <p:ph type="subTitle" idx="1"/>
          </p:nvPr>
        </p:nvSpPr>
        <p:spPr/>
        <p:txBody>
          <a:bodyPr/>
          <a:lstStyle/>
          <a:p>
            <a:r>
              <a:rPr lang="da-DK" dirty="0" smtClean="0">
                <a:solidFill>
                  <a:schemeClr val="bg1"/>
                </a:solidFill>
              </a:rPr>
              <a:t>Udfordringer og Potentialer</a:t>
            </a:r>
          </a:p>
          <a:p>
            <a:r>
              <a:rPr lang="da-DK" dirty="0" smtClean="0">
                <a:solidFill>
                  <a:schemeClr val="bg1"/>
                </a:solidFill>
              </a:rPr>
              <a:t>Samarbejde</a:t>
            </a:r>
          </a:p>
          <a:p>
            <a:r>
              <a:rPr lang="da-DK" dirty="0" smtClean="0">
                <a:solidFill>
                  <a:schemeClr val="bg1"/>
                </a:solidFill>
              </a:rPr>
              <a:t>Mål</a:t>
            </a:r>
          </a:p>
          <a:p>
            <a:endParaRPr lang="da-DK"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Hvilke ændringer er der så?</a:t>
            </a:r>
            <a:endParaRPr lang="da-DK" dirty="0"/>
          </a:p>
        </p:txBody>
      </p:sp>
      <p:sp>
        <p:nvSpPr>
          <p:cNvPr id="3" name="Pladsholder til indhold 2"/>
          <p:cNvSpPr>
            <a:spLocks noGrp="1"/>
          </p:cNvSpPr>
          <p:nvPr>
            <p:ph idx="1"/>
          </p:nvPr>
        </p:nvSpPr>
        <p:spPr>
          <a:xfrm>
            <a:off x="827584" y="1600200"/>
            <a:ext cx="7859216" cy="4525963"/>
          </a:xfrm>
        </p:spPr>
        <p:txBody>
          <a:bodyPr/>
          <a:lstStyle/>
          <a:p>
            <a:r>
              <a:rPr lang="da-DK" dirty="0" smtClean="0"/>
              <a:t>Uddannelsesplan: Standardiseret - SKAL - uddannelsesstederne får </a:t>
            </a:r>
            <a:r>
              <a:rPr lang="da-DK" dirty="0" smtClean="0"/>
              <a:t>ny </a:t>
            </a:r>
            <a:r>
              <a:rPr lang="da-DK" dirty="0" smtClean="0"/>
              <a:t>opgave</a:t>
            </a:r>
          </a:p>
          <a:p>
            <a:r>
              <a:rPr lang="da-DK" dirty="0" smtClean="0"/>
              <a:t>Kompetencebevis: Standardiseret - SKAL - Uddannelsesstederne får anden opgave</a:t>
            </a:r>
          </a:p>
          <a:p>
            <a:r>
              <a:rPr lang="da-DK" dirty="0" smtClean="0"/>
              <a:t>UU er stadig de ansvarlige for at det bliver gjort (revideringen) – jf. kontrakten</a:t>
            </a:r>
          </a:p>
          <a:p>
            <a:pPr algn="ctr"/>
            <a:r>
              <a:rPr lang="da-DK" dirty="0" smtClean="0"/>
              <a:t>Vejledningsforpligtelsen</a:t>
            </a:r>
            <a:r>
              <a:rPr lang="da-DK" dirty="0" smtClean="0"/>
              <a:t>…?</a:t>
            </a:r>
            <a:endParaRPr lang="da-DK" dirty="0"/>
          </a:p>
        </p:txBody>
      </p:sp>
      <p:pic>
        <p:nvPicPr>
          <p:cNvPr id="2050" name="Picture 2" descr="Billedresultat for changes">
            <a:hlinkClick r:id="rId2"/>
          </p:cNvPr>
          <p:cNvPicPr>
            <a:picLocks noChangeAspect="1" noChangeArrowheads="1"/>
          </p:cNvPicPr>
          <p:nvPr/>
        </p:nvPicPr>
        <p:blipFill>
          <a:blip r:embed="rId3" cstate="print"/>
          <a:srcRect/>
          <a:stretch>
            <a:fillRect/>
          </a:stretch>
        </p:blipFill>
        <p:spPr bwMode="auto">
          <a:xfrm>
            <a:off x="0" y="4797152"/>
            <a:ext cx="2060848" cy="20608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Uddannelsesplan</a:t>
            </a:r>
            <a:endParaRPr lang="da-DK" dirty="0"/>
          </a:p>
        </p:txBody>
      </p:sp>
      <p:graphicFrame>
        <p:nvGraphicFramePr>
          <p:cNvPr id="4" name="Pladsholder til indhold 3"/>
          <p:cNvGraphicFramePr>
            <a:graphicFrameLocks noGrp="1"/>
          </p:cNvGraphicFramePr>
          <p:nvPr>
            <p:ph idx="1"/>
          </p:nvPr>
        </p:nvGraphicFramePr>
        <p:xfrm>
          <a:off x="539552" y="1268760"/>
          <a:ext cx="4752528" cy="4153436"/>
        </p:xfrm>
        <a:graphic>
          <a:graphicData uri="http://schemas.openxmlformats.org/drawingml/2006/table">
            <a:tbl>
              <a:tblPr/>
              <a:tblGrid>
                <a:gridCol w="2304475"/>
                <a:gridCol w="1141845"/>
                <a:gridCol w="1306208"/>
              </a:tblGrid>
              <a:tr h="329076">
                <a:tc>
                  <a:txBody>
                    <a:bodyPr/>
                    <a:lstStyle/>
                    <a:p>
                      <a:pPr>
                        <a:lnSpc>
                          <a:spcPct val="115000"/>
                        </a:lnSpc>
                        <a:spcAft>
                          <a:spcPts val="0"/>
                        </a:spcAft>
                      </a:pPr>
                      <a:r>
                        <a:rPr lang="da-DK" sz="1000" b="1" dirty="0">
                          <a:latin typeface="Calibri"/>
                          <a:ea typeface="Calibri"/>
                          <a:cs typeface="Times New Roman"/>
                        </a:rPr>
                        <a:t>Elevnavn (både fornavn og efternavn):</a:t>
                      </a:r>
                      <a:endParaRPr lang="da-DK" sz="1000" dirty="0">
                        <a:latin typeface="Calibri"/>
                        <a:ea typeface="Calibri"/>
                        <a:cs typeface="Times New Roman"/>
                      </a:endParaRPr>
                    </a:p>
                  </a:txBody>
                  <a:tcPr marL="25427" marR="254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000" b="1">
                          <a:latin typeface="Calibri"/>
                          <a:ea typeface="Calibri"/>
                          <a:cs typeface="Times New Roman"/>
                        </a:rPr>
                        <a:t>Cpr-nr.:</a:t>
                      </a:r>
                      <a:endParaRPr lang="da-DK" sz="1000">
                        <a:latin typeface="Calibri"/>
                        <a:ea typeface="Calibri"/>
                        <a:cs typeface="Times New Roman"/>
                      </a:endParaRPr>
                    </a:p>
                  </a:txBody>
                  <a:tcPr marL="25427" marR="25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da-DK" sz="1000" b="1" dirty="0">
                          <a:latin typeface="Calibri"/>
                          <a:ea typeface="Calibri"/>
                          <a:cs typeface="Times New Roman"/>
                        </a:rPr>
                        <a:t>Unges telefon og mailadresse:</a:t>
                      </a:r>
                      <a:endParaRPr lang="da-DK" sz="1000" dirty="0">
                        <a:latin typeface="Calibri"/>
                        <a:ea typeface="Calibri"/>
                        <a:cs typeface="Times New Roman"/>
                      </a:endParaRPr>
                    </a:p>
                  </a:txBody>
                  <a:tcPr marL="25427" marR="25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9076">
                <a:tc>
                  <a:txBody>
                    <a:bodyPr/>
                    <a:lstStyle/>
                    <a:p>
                      <a:pPr>
                        <a:lnSpc>
                          <a:spcPct val="115000"/>
                        </a:lnSpc>
                        <a:spcAft>
                          <a:spcPts val="0"/>
                        </a:spcAft>
                      </a:pPr>
                      <a:r>
                        <a:rPr lang="da-DK" sz="1000" b="1">
                          <a:latin typeface="Calibri"/>
                          <a:ea typeface="Calibri"/>
                          <a:cs typeface="Times New Roman"/>
                        </a:rPr>
                        <a:t>Kontaktperson på uddannelsessted, tlf. og email:</a:t>
                      </a:r>
                      <a:endParaRPr lang="da-DK" sz="1000">
                        <a:latin typeface="Calibri"/>
                        <a:ea typeface="Calibri"/>
                        <a:cs typeface="Times New Roman"/>
                      </a:endParaRPr>
                    </a:p>
                  </a:txBody>
                  <a:tcPr marL="25427" marR="254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nSpc>
                          <a:spcPct val="115000"/>
                        </a:lnSpc>
                        <a:spcAft>
                          <a:spcPts val="0"/>
                        </a:spcAft>
                      </a:pPr>
                      <a:r>
                        <a:rPr lang="da-DK" sz="1000" b="1">
                          <a:latin typeface="Calibri"/>
                          <a:ea typeface="Calibri"/>
                          <a:cs typeface="Times New Roman"/>
                        </a:rPr>
                        <a:t>UU-vejleder:</a:t>
                      </a:r>
                      <a:endParaRPr lang="da-DK" sz="1000">
                        <a:latin typeface="Calibri"/>
                        <a:ea typeface="Calibri"/>
                        <a:cs typeface="Times New Roman"/>
                      </a:endParaRPr>
                    </a:p>
                  </a:txBody>
                  <a:tcPr marL="25427" marR="25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da-DK"/>
                    </a:p>
                  </a:txBody>
                  <a:tcPr/>
                </a:tc>
              </a:tr>
              <a:tr h="499378">
                <a:tc>
                  <a:txBody>
                    <a:bodyPr/>
                    <a:lstStyle/>
                    <a:p>
                      <a:pPr>
                        <a:lnSpc>
                          <a:spcPct val="115000"/>
                        </a:lnSpc>
                        <a:spcAft>
                          <a:spcPts val="0"/>
                        </a:spcAft>
                      </a:pPr>
                      <a:r>
                        <a:rPr lang="da-DK" sz="1000" b="1">
                          <a:latin typeface="Calibri"/>
                          <a:ea typeface="Calibri"/>
                          <a:cs typeface="Times New Roman"/>
                        </a:rPr>
                        <a:t>Kommune/betalingskommune:  </a:t>
                      </a:r>
                      <a:endParaRPr lang="da-DK" sz="1000">
                        <a:latin typeface="Calibri"/>
                        <a:ea typeface="Calibri"/>
                        <a:cs typeface="Times New Roman"/>
                      </a:endParaRPr>
                    </a:p>
                  </a:txBody>
                  <a:tcPr marL="25427" marR="254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nSpc>
                          <a:spcPct val="115000"/>
                        </a:lnSpc>
                        <a:spcAft>
                          <a:spcPts val="0"/>
                        </a:spcAft>
                      </a:pPr>
                      <a:r>
                        <a:rPr lang="da-DK" sz="1000" b="1">
                          <a:latin typeface="Calibri"/>
                          <a:ea typeface="Calibri"/>
                          <a:cs typeface="Times New Roman"/>
                        </a:rPr>
                        <a:t>Værge, bosted eller den unges adresse , telefon og mailadresse:</a:t>
                      </a:r>
                      <a:endParaRPr lang="da-DK" sz="1000">
                        <a:latin typeface="Calibri"/>
                        <a:ea typeface="Calibri"/>
                        <a:cs typeface="Times New Roman"/>
                      </a:endParaRPr>
                    </a:p>
                  </a:txBody>
                  <a:tcPr marL="25427" marR="25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da-DK"/>
                    </a:p>
                  </a:txBody>
                  <a:tcPr/>
                </a:tc>
              </a:tr>
              <a:tr h="2303533">
                <a:tc gridSpan="3">
                  <a:txBody>
                    <a:bodyPr/>
                    <a:lstStyle/>
                    <a:p>
                      <a:pPr>
                        <a:lnSpc>
                          <a:spcPct val="115000"/>
                        </a:lnSpc>
                        <a:spcAft>
                          <a:spcPts val="0"/>
                        </a:spcAft>
                      </a:pPr>
                      <a:r>
                        <a:rPr lang="da-DK" sz="1000" b="1" dirty="0">
                          <a:latin typeface="Calibri"/>
                          <a:ea typeface="Calibri"/>
                          <a:cs typeface="Times New Roman"/>
                        </a:rPr>
                        <a:t>Sagsbehandlere: </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Sagsbehandler 1:</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Navn og organisation:</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Mail: </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Tlf.: </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Evt. Sagsbehandler 2:</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Navn og organisation:</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Mail: </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Tlf.: </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Evt. Sagsbehandler X:</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Navn og organisation:</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Mail: </a:t>
                      </a:r>
                      <a:endParaRPr lang="da-DK" sz="1000" dirty="0">
                        <a:latin typeface="Calibri"/>
                        <a:ea typeface="Calibri"/>
                        <a:cs typeface="Times New Roman"/>
                      </a:endParaRPr>
                    </a:p>
                    <a:p>
                      <a:pPr>
                        <a:lnSpc>
                          <a:spcPct val="115000"/>
                        </a:lnSpc>
                        <a:spcAft>
                          <a:spcPts val="0"/>
                        </a:spcAft>
                      </a:pPr>
                      <a:r>
                        <a:rPr lang="da-DK" sz="1000" b="1" dirty="0">
                          <a:latin typeface="Calibri"/>
                          <a:ea typeface="Calibri"/>
                          <a:cs typeface="Times New Roman"/>
                        </a:rPr>
                        <a:t>Tlf.: </a:t>
                      </a:r>
                      <a:endParaRPr lang="da-DK" sz="1000" dirty="0">
                        <a:latin typeface="Calibri"/>
                        <a:ea typeface="Calibri"/>
                        <a:cs typeface="Times New Roman"/>
                      </a:endParaRPr>
                    </a:p>
                  </a:txBody>
                  <a:tcPr marL="25427" marR="254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da-DK"/>
                    </a:p>
                  </a:txBody>
                  <a:tcPr/>
                </a:tc>
                <a:tc hMerge="1">
                  <a:txBody>
                    <a:bodyPr/>
                    <a:lstStyle/>
                    <a:p>
                      <a:endParaRPr lang="da-DK"/>
                    </a:p>
                  </a:txBody>
                  <a:tcPr/>
                </a:tc>
              </a:tr>
              <a:tr h="499378">
                <a:tc gridSpan="3">
                  <a:txBody>
                    <a:bodyPr/>
                    <a:lstStyle/>
                    <a:p>
                      <a:pPr>
                        <a:lnSpc>
                          <a:spcPct val="115000"/>
                        </a:lnSpc>
                        <a:spcAft>
                          <a:spcPts val="0"/>
                        </a:spcAft>
                      </a:pPr>
                      <a:r>
                        <a:rPr lang="da-DK" sz="1000" b="1" dirty="0">
                          <a:latin typeface="Calibri"/>
                          <a:ea typeface="Calibri"/>
                          <a:cs typeface="Times New Roman"/>
                        </a:rPr>
                        <a:t>Baggrund for visitation</a:t>
                      </a:r>
                      <a:endParaRPr lang="da-DK" sz="1000" dirty="0">
                        <a:latin typeface="Calibri"/>
                        <a:ea typeface="Calibri"/>
                        <a:cs typeface="Times New Roman"/>
                      </a:endParaRPr>
                    </a:p>
                  </a:txBody>
                  <a:tcPr marL="25427" marR="254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da-DK"/>
                    </a:p>
                  </a:txBody>
                  <a:tcPr/>
                </a:tc>
                <a:tc hMerge="1">
                  <a:txBody>
                    <a:bodyPr/>
                    <a:lstStyle/>
                    <a:p>
                      <a:endParaRPr lang="da-DK"/>
                    </a:p>
                  </a:txBody>
                  <a:tcPr/>
                </a:tc>
              </a:tr>
            </a:tbl>
          </a:graphicData>
        </a:graphic>
      </p:graphicFrame>
      <p:sp>
        <p:nvSpPr>
          <p:cNvPr id="5" name="Tekstboks 4"/>
          <p:cNvSpPr txBox="1"/>
          <p:nvPr/>
        </p:nvSpPr>
        <p:spPr>
          <a:xfrm>
            <a:off x="5796136" y="1700808"/>
            <a:ext cx="3096344" cy="3139321"/>
          </a:xfrm>
          <a:prstGeom prst="rect">
            <a:avLst/>
          </a:prstGeom>
          <a:noFill/>
        </p:spPr>
        <p:txBody>
          <a:bodyPr wrap="square" rtlCol="0">
            <a:spAutoFit/>
          </a:bodyPr>
          <a:lstStyle/>
          <a:p>
            <a:pPr>
              <a:buFont typeface="Arial" pitchFamily="34" charset="0"/>
              <a:buChar char="•"/>
            </a:pPr>
            <a:r>
              <a:rPr lang="da-DK" dirty="0" smtClean="0"/>
              <a:t>UU er ansvarlige for denne del</a:t>
            </a:r>
          </a:p>
          <a:p>
            <a:endParaRPr lang="da-DK" dirty="0" smtClean="0"/>
          </a:p>
          <a:p>
            <a:pPr>
              <a:buFont typeface="Arial" pitchFamily="34" charset="0"/>
              <a:buChar char="•"/>
            </a:pPr>
            <a:r>
              <a:rPr lang="da-DK" dirty="0" smtClean="0"/>
              <a:t>Anbefaling fra mig: Benyt henvisningsårsager fra indberetning af STU til UVM i feltet ”Baggrund for visitation</a:t>
            </a:r>
            <a:r>
              <a:rPr lang="da-DK" dirty="0" smtClean="0"/>
              <a:t>”</a:t>
            </a:r>
          </a:p>
          <a:p>
            <a:endParaRPr lang="da-DK" dirty="0" smtClean="0"/>
          </a:p>
          <a:p>
            <a:pPr>
              <a:buFont typeface="Arial" pitchFamily="34" charset="0"/>
              <a:buChar char="•"/>
            </a:pPr>
            <a:r>
              <a:rPr lang="da-DK" dirty="0" smtClean="0"/>
              <a:t> </a:t>
            </a:r>
            <a:r>
              <a:rPr lang="da-DK" dirty="0" smtClean="0"/>
              <a:t>I UU Vejle vil vi give uddannelsesstederne elektronisk adgang til planen</a:t>
            </a:r>
            <a:endParaRPr lang="da-DK" dirty="0" smtClean="0"/>
          </a:p>
          <a:p>
            <a:endParaRPr lang="da-DK" dirty="0"/>
          </a:p>
        </p:txBody>
      </p:sp>
      <p:graphicFrame>
        <p:nvGraphicFramePr>
          <p:cNvPr id="7" name="Pladsholder til indhold 3"/>
          <p:cNvGraphicFramePr>
            <a:graphicFrameLocks/>
          </p:cNvGraphicFramePr>
          <p:nvPr/>
        </p:nvGraphicFramePr>
        <p:xfrm>
          <a:off x="539552" y="5445225"/>
          <a:ext cx="4752528" cy="1206602"/>
        </p:xfrm>
        <a:graphic>
          <a:graphicData uri="http://schemas.openxmlformats.org/drawingml/2006/table">
            <a:tbl>
              <a:tblPr/>
              <a:tblGrid>
                <a:gridCol w="1493665"/>
                <a:gridCol w="1500418"/>
                <a:gridCol w="176038"/>
                <a:gridCol w="1582407"/>
              </a:tblGrid>
              <a:tr h="146570">
                <a:tc>
                  <a:txBody>
                    <a:bodyPr/>
                    <a:lstStyle/>
                    <a:p>
                      <a:pPr>
                        <a:lnSpc>
                          <a:spcPct val="115000"/>
                        </a:lnSpc>
                        <a:spcAft>
                          <a:spcPts val="1000"/>
                        </a:spcAft>
                      </a:pPr>
                      <a:r>
                        <a:rPr lang="da-DK" sz="1000" b="1">
                          <a:latin typeface="Calibri"/>
                          <a:ea typeface="Calibri"/>
                          <a:cs typeface="Times New Roman"/>
                        </a:rPr>
                        <a:t>STU sted 1: </a:t>
                      </a:r>
                      <a:endParaRPr lang="da-DK" sz="1000">
                        <a:latin typeface="Calibri"/>
                        <a:ea typeface="Calibri"/>
                        <a:cs typeface="Times New Roman"/>
                      </a:endParaRPr>
                    </a:p>
                  </a:txBody>
                  <a:tcPr marL="29317" marR="2931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da-DK" sz="1000" b="1">
                          <a:latin typeface="Calibri"/>
                          <a:ea typeface="Calibri"/>
                          <a:cs typeface="Times New Roman"/>
                        </a:rPr>
                        <a:t>Startdato: </a:t>
                      </a:r>
                      <a:endParaRPr lang="da-DK" sz="1000">
                        <a:latin typeface="Calibri"/>
                        <a:ea typeface="Calibri"/>
                        <a:cs typeface="Times New Roman"/>
                      </a:endParaRPr>
                    </a:p>
                  </a:txBody>
                  <a:tcPr marL="29317" marR="29317"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da-DK" sz="1000">
                        <a:latin typeface="Calibri"/>
                        <a:ea typeface="Calibri"/>
                        <a:cs typeface="Times New Roman"/>
                      </a:endParaRPr>
                    </a:p>
                  </a:txBody>
                  <a:tcPr marL="29317" marR="29317"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da-DK" sz="1000" b="1">
                          <a:latin typeface="Calibri"/>
                          <a:ea typeface="Calibri"/>
                          <a:cs typeface="Times New Roman"/>
                        </a:rPr>
                        <a:t>Forventet slutdato: </a:t>
                      </a:r>
                      <a:endParaRPr lang="da-DK" sz="1000">
                        <a:latin typeface="Calibri"/>
                        <a:ea typeface="Calibri"/>
                        <a:cs typeface="Times New Roman"/>
                      </a:endParaRPr>
                    </a:p>
                  </a:txBody>
                  <a:tcPr marL="29317" marR="2931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5562">
                <a:tc>
                  <a:txBody>
                    <a:bodyPr/>
                    <a:lstStyle/>
                    <a:p>
                      <a:pPr>
                        <a:lnSpc>
                          <a:spcPct val="115000"/>
                        </a:lnSpc>
                        <a:spcAft>
                          <a:spcPts val="1000"/>
                        </a:spcAft>
                      </a:pPr>
                      <a:r>
                        <a:rPr lang="da-DK" sz="1000" b="1">
                          <a:latin typeface="Calibri"/>
                          <a:ea typeface="Calibri"/>
                          <a:cs typeface="Times New Roman"/>
                        </a:rPr>
                        <a:t>Evt. STU sted 2:</a:t>
                      </a:r>
                      <a:endParaRPr lang="da-DK" sz="1000">
                        <a:latin typeface="Calibri"/>
                        <a:ea typeface="Calibri"/>
                        <a:cs typeface="Times New Roman"/>
                      </a:endParaRPr>
                    </a:p>
                    <a:p>
                      <a:pPr>
                        <a:lnSpc>
                          <a:spcPct val="115000"/>
                        </a:lnSpc>
                        <a:spcAft>
                          <a:spcPts val="1000"/>
                        </a:spcAft>
                      </a:pPr>
                      <a:r>
                        <a:rPr lang="da-DK" sz="1000" b="1">
                          <a:latin typeface="Calibri"/>
                          <a:ea typeface="Calibri"/>
                          <a:cs typeface="Times New Roman"/>
                        </a:rPr>
                        <a:t>….</a:t>
                      </a:r>
                      <a:endParaRPr lang="da-DK" sz="1000">
                        <a:latin typeface="Calibri"/>
                        <a:ea typeface="Calibri"/>
                        <a:cs typeface="Times New Roman"/>
                      </a:endParaRPr>
                    </a:p>
                  </a:txBody>
                  <a:tcPr marL="29317" marR="2931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da-DK" sz="1000" b="1" dirty="0">
                          <a:latin typeface="Calibri"/>
                          <a:ea typeface="Calibri"/>
                          <a:cs typeface="Times New Roman"/>
                        </a:rPr>
                        <a:t>Startdato:</a:t>
                      </a:r>
                      <a:endParaRPr lang="da-DK" sz="1000" dirty="0">
                        <a:latin typeface="Calibri"/>
                        <a:ea typeface="Calibri"/>
                        <a:cs typeface="Times New Roman"/>
                      </a:endParaRPr>
                    </a:p>
                  </a:txBody>
                  <a:tcPr marL="29317" marR="293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da-DK" sz="1000">
                        <a:latin typeface="Calibri"/>
                        <a:ea typeface="Calibri"/>
                        <a:cs typeface="Times New Roman"/>
                      </a:endParaRPr>
                    </a:p>
                  </a:txBody>
                  <a:tcPr marL="29317" marR="293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da-DK" sz="1000" b="1">
                          <a:latin typeface="Calibri"/>
                          <a:ea typeface="Calibri"/>
                          <a:cs typeface="Times New Roman"/>
                        </a:rPr>
                        <a:t>Forventet slutdato:</a:t>
                      </a:r>
                      <a:endParaRPr lang="da-DK" sz="1000">
                        <a:latin typeface="Calibri"/>
                        <a:ea typeface="Calibri"/>
                        <a:cs typeface="Times New Roman"/>
                      </a:endParaRPr>
                    </a:p>
                  </a:txBody>
                  <a:tcPr marL="29317" marR="2931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6570">
                <a:tc>
                  <a:txBody>
                    <a:bodyPr/>
                    <a:lstStyle/>
                    <a:p>
                      <a:pPr>
                        <a:lnSpc>
                          <a:spcPct val="115000"/>
                        </a:lnSpc>
                        <a:spcAft>
                          <a:spcPts val="1000"/>
                        </a:spcAft>
                      </a:pPr>
                      <a:r>
                        <a:rPr lang="da-DK" sz="1000" b="1">
                          <a:latin typeface="Calibri"/>
                          <a:ea typeface="Calibri"/>
                          <a:cs typeface="Times New Roman"/>
                        </a:rPr>
                        <a:t>Evt. STU sted X:</a:t>
                      </a:r>
                      <a:endParaRPr lang="da-DK" sz="1000">
                        <a:latin typeface="Calibri"/>
                        <a:ea typeface="Calibri"/>
                        <a:cs typeface="Times New Roman"/>
                      </a:endParaRPr>
                    </a:p>
                  </a:txBody>
                  <a:tcPr marL="29317" marR="2931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da-DK" sz="1000" b="1">
                          <a:latin typeface="Calibri"/>
                          <a:ea typeface="Calibri"/>
                          <a:cs typeface="Times New Roman"/>
                        </a:rPr>
                        <a:t>Startdato:</a:t>
                      </a:r>
                      <a:endParaRPr lang="da-DK" sz="1000">
                        <a:latin typeface="Calibri"/>
                        <a:ea typeface="Calibri"/>
                        <a:cs typeface="Times New Roman"/>
                      </a:endParaRPr>
                    </a:p>
                  </a:txBody>
                  <a:tcPr marL="29317" marR="293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da-DK" sz="1000">
                        <a:latin typeface="Calibri"/>
                        <a:ea typeface="Calibri"/>
                        <a:cs typeface="Times New Roman"/>
                      </a:endParaRPr>
                    </a:p>
                  </a:txBody>
                  <a:tcPr marL="29317" marR="293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da-DK" sz="1000" b="1">
                          <a:latin typeface="Calibri"/>
                          <a:ea typeface="Calibri"/>
                          <a:cs typeface="Times New Roman"/>
                        </a:rPr>
                        <a:t>Forventet slutdato:</a:t>
                      </a:r>
                      <a:endParaRPr lang="da-DK" sz="1000">
                        <a:latin typeface="Calibri"/>
                        <a:ea typeface="Calibri"/>
                        <a:cs typeface="Times New Roman"/>
                      </a:endParaRPr>
                    </a:p>
                  </a:txBody>
                  <a:tcPr marL="29317" marR="2931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5694">
                <a:tc>
                  <a:txBody>
                    <a:bodyPr/>
                    <a:lstStyle/>
                    <a:p>
                      <a:pPr>
                        <a:lnSpc>
                          <a:spcPct val="115000"/>
                        </a:lnSpc>
                        <a:spcAft>
                          <a:spcPts val="1000"/>
                        </a:spcAft>
                      </a:pPr>
                      <a:r>
                        <a:rPr lang="da-DK" sz="1000">
                          <a:latin typeface="Calibri"/>
                          <a:ea typeface="Calibri"/>
                          <a:cs typeface="Times New Roman"/>
                        </a:rPr>
                        <a:t>Uddannelsesplan udarbejdet dato:</a:t>
                      </a:r>
                    </a:p>
                  </a:txBody>
                  <a:tcPr marL="29317" marR="2931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da-DK" sz="1000" b="1">
                          <a:latin typeface="Calibri"/>
                          <a:ea typeface="Calibri"/>
                          <a:cs typeface="Times New Roman"/>
                        </a:rPr>
                        <a:t>Næste revisionsdato: </a:t>
                      </a:r>
                      <a:endParaRPr lang="da-DK" sz="1000">
                        <a:latin typeface="Calibri"/>
                        <a:ea typeface="Calibri"/>
                        <a:cs typeface="Times New Roman"/>
                      </a:endParaRPr>
                    </a:p>
                  </a:txBody>
                  <a:tcPr marL="29317" marR="293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da-DK" sz="1000">
                        <a:latin typeface="Calibri"/>
                        <a:ea typeface="Calibri"/>
                        <a:cs typeface="Times New Roman"/>
                      </a:endParaRPr>
                    </a:p>
                  </a:txBody>
                  <a:tcPr marL="29317" marR="293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da-DK" sz="1000" b="1" dirty="0">
                          <a:latin typeface="Calibri"/>
                          <a:ea typeface="Calibri"/>
                          <a:cs typeface="Times New Roman"/>
                        </a:rPr>
                        <a:t>Kontaktperson: </a:t>
                      </a:r>
                      <a:endParaRPr lang="da-DK" sz="1000" dirty="0">
                        <a:latin typeface="Calibri"/>
                        <a:ea typeface="Calibri"/>
                        <a:cs typeface="Times New Roman"/>
                      </a:endParaRPr>
                    </a:p>
                  </a:txBody>
                  <a:tcPr marL="29317" marR="2931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Uddannelsesplan</a:t>
            </a:r>
            <a:endParaRPr lang="da-DK" dirty="0"/>
          </a:p>
        </p:txBody>
      </p:sp>
      <p:graphicFrame>
        <p:nvGraphicFramePr>
          <p:cNvPr id="7" name="Tabel 6"/>
          <p:cNvGraphicFramePr>
            <a:graphicFrameLocks noGrp="1"/>
          </p:cNvGraphicFramePr>
          <p:nvPr/>
        </p:nvGraphicFramePr>
        <p:xfrm>
          <a:off x="323529" y="1268760"/>
          <a:ext cx="5904656" cy="4937740"/>
        </p:xfrm>
        <a:graphic>
          <a:graphicData uri="http://schemas.openxmlformats.org/drawingml/2006/table">
            <a:tbl>
              <a:tblPr/>
              <a:tblGrid>
                <a:gridCol w="1368151"/>
                <a:gridCol w="4536505"/>
              </a:tblGrid>
              <a:tr h="432048">
                <a:tc gridSpan="2">
                  <a:txBody>
                    <a:bodyPr/>
                    <a:lstStyle/>
                    <a:p>
                      <a:pPr algn="ctr">
                        <a:lnSpc>
                          <a:spcPct val="115000"/>
                        </a:lnSpc>
                        <a:spcAft>
                          <a:spcPts val="0"/>
                        </a:spcAft>
                      </a:pPr>
                      <a:endParaRPr lang="da-DK" sz="1000" dirty="0">
                        <a:latin typeface="Calibri"/>
                        <a:ea typeface="Calibri"/>
                        <a:cs typeface="Times New Roman"/>
                      </a:endParaRPr>
                    </a:p>
                    <a:p>
                      <a:pPr algn="ctr">
                        <a:lnSpc>
                          <a:spcPct val="115000"/>
                        </a:lnSpc>
                        <a:spcAft>
                          <a:spcPts val="0"/>
                        </a:spcAft>
                      </a:pPr>
                      <a:r>
                        <a:rPr lang="da-DK" sz="1400" b="1" dirty="0">
                          <a:latin typeface="Calibri"/>
                          <a:ea typeface="Calibri"/>
                          <a:cs typeface="Times New Roman"/>
                        </a:rPr>
                        <a:t>LANGSIGTET MÅL MED </a:t>
                      </a:r>
                      <a:r>
                        <a:rPr lang="da-DK" sz="1400" b="1" dirty="0" smtClean="0">
                          <a:latin typeface="Calibri"/>
                          <a:ea typeface="Calibri"/>
                          <a:cs typeface="Times New Roman"/>
                        </a:rPr>
                        <a:t>UDDANNELSEN</a:t>
                      </a:r>
                      <a:endParaRPr lang="da-DK"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a-DK" dirty="0"/>
                    </a:p>
                  </a:txBody>
                  <a:tcPr marL="68580" marR="6858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1119191">
                <a:tc>
                  <a:txBody>
                    <a:bodyPr/>
                    <a:lstStyle/>
                    <a:p>
                      <a:pPr>
                        <a:lnSpc>
                          <a:spcPct val="115000"/>
                        </a:lnSpc>
                        <a:spcAft>
                          <a:spcPts val="0"/>
                        </a:spcAft>
                      </a:pPr>
                      <a:r>
                        <a:rPr lang="da-DK" sz="1000" b="1" dirty="0" smtClean="0">
                          <a:latin typeface="+mn-lt"/>
                          <a:ea typeface="Calibri"/>
                          <a:cs typeface="Times New Roman"/>
                        </a:rPr>
                        <a:t>Personlige kompetencer:</a:t>
                      </a:r>
                      <a:endParaRPr lang="da-DK" sz="1000" dirty="0" smtClean="0">
                        <a:latin typeface="+mn-lt"/>
                        <a:ea typeface="Calibri"/>
                        <a:cs typeface="Times New Roman"/>
                      </a:endParaRPr>
                    </a:p>
                    <a:p>
                      <a:pPr>
                        <a:lnSpc>
                          <a:spcPct val="115000"/>
                        </a:lnSpc>
                        <a:spcAft>
                          <a:spcPts val="0"/>
                        </a:spcAft>
                      </a:pPr>
                      <a:r>
                        <a:rPr lang="da-DK" sz="1000" dirty="0" smtClean="0">
                          <a:solidFill>
                            <a:srgbClr val="808080"/>
                          </a:solidFill>
                          <a:latin typeface="+mn-lt"/>
                          <a:ea typeface="Calibri"/>
                          <a:cs typeface="Times New Roman"/>
                        </a:rPr>
                        <a:t>(Hvilke personlige kompetencer ønsker den unge at tilegne sig under uddannelsen?)</a:t>
                      </a:r>
                      <a:endParaRPr lang="da-DK" sz="1000" dirty="0" smtClean="0">
                        <a:latin typeface="+mn-lt"/>
                        <a:ea typeface="Calibri"/>
                        <a:cs typeface="Times New Roman"/>
                      </a:endParaRPr>
                    </a:p>
                    <a:p>
                      <a:pPr>
                        <a:lnSpc>
                          <a:spcPct val="115000"/>
                        </a:lnSpc>
                        <a:spcAft>
                          <a:spcPts val="0"/>
                        </a:spcAft>
                      </a:pPr>
                      <a:endParaRPr lang="da-DK" sz="1000" dirty="0">
                        <a:solidFill>
                          <a:srgbClr val="80808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000" kern="1200" baseline="0" dirty="0" smtClean="0">
                          <a:solidFill>
                            <a:schemeClr val="tx1"/>
                          </a:solidFill>
                          <a:latin typeface="+mn-lt"/>
                          <a:ea typeface="+mn-ea"/>
                          <a:cs typeface="+mn-cs"/>
                        </a:rPr>
                        <a:t>At X inddrages i så mange dagligdags gøremål som muligt.</a:t>
                      </a:r>
                    </a:p>
                    <a:p>
                      <a:r>
                        <a:rPr lang="da-DK" sz="1000" kern="1200" baseline="0" dirty="0" smtClean="0">
                          <a:solidFill>
                            <a:schemeClr val="tx1"/>
                          </a:solidFill>
                          <a:latin typeface="+mn-lt"/>
                          <a:ea typeface="+mn-ea"/>
                          <a:cs typeface="+mn-cs"/>
                        </a:rPr>
                        <a:t>At X bruger sine støttesystemer – </a:t>
                      </a:r>
                      <a:r>
                        <a:rPr lang="da-DK" sz="1000" kern="1200" baseline="0" dirty="0" err="1" smtClean="0">
                          <a:solidFill>
                            <a:schemeClr val="tx1"/>
                          </a:solidFill>
                          <a:latin typeface="+mn-lt"/>
                          <a:ea typeface="+mn-ea"/>
                          <a:cs typeface="+mn-cs"/>
                        </a:rPr>
                        <a:t>boardmaker</a:t>
                      </a:r>
                      <a:r>
                        <a:rPr lang="da-DK" sz="1000" kern="1200" baseline="0" dirty="0" smtClean="0">
                          <a:solidFill>
                            <a:schemeClr val="tx1"/>
                          </a:solidFill>
                          <a:latin typeface="+mn-lt"/>
                          <a:ea typeface="+mn-ea"/>
                          <a:cs typeface="+mn-cs"/>
                        </a:rPr>
                        <a:t> og lærer at bruge nogle støttesystemer på sin telefon og </a:t>
                      </a:r>
                      <a:r>
                        <a:rPr lang="da-DK" sz="1000" kern="1200" baseline="0" dirty="0" err="1" smtClean="0">
                          <a:solidFill>
                            <a:schemeClr val="tx1"/>
                          </a:solidFill>
                          <a:latin typeface="+mn-lt"/>
                          <a:ea typeface="+mn-ea"/>
                          <a:cs typeface="+mn-cs"/>
                        </a:rPr>
                        <a:t>Ipad</a:t>
                      </a:r>
                      <a:r>
                        <a:rPr lang="da-DK" sz="1000" kern="1200" baseline="0" dirty="0" smtClean="0">
                          <a:solidFill>
                            <a:schemeClr val="tx1"/>
                          </a:solidFill>
                          <a:latin typeface="+mn-lt"/>
                          <a:ea typeface="+mn-ea"/>
                          <a:cs typeface="+mn-cs"/>
                        </a:rPr>
                        <a:t>.</a:t>
                      </a:r>
                    </a:p>
                    <a:p>
                      <a:r>
                        <a:rPr lang="da-DK" sz="1000" kern="1200" baseline="0" dirty="0" smtClean="0">
                          <a:solidFill>
                            <a:schemeClr val="tx1"/>
                          </a:solidFill>
                          <a:latin typeface="+mn-lt"/>
                          <a:ea typeface="+mn-ea"/>
                          <a:cs typeface="+mn-cs"/>
                        </a:rPr>
                        <a:t>At X bliver mere fleksibel og lærer, at aftaler mv. kan ændres, hvis der sker uforudsete ting</a:t>
                      </a:r>
                      <a:endParaRPr lang="da-DK" sz="1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08112">
                <a:tc>
                  <a:txBody>
                    <a:bodyPr/>
                    <a:lstStyle/>
                    <a:p>
                      <a:pPr>
                        <a:lnSpc>
                          <a:spcPct val="115000"/>
                        </a:lnSpc>
                        <a:spcAft>
                          <a:spcPts val="0"/>
                        </a:spcAft>
                      </a:pPr>
                      <a:r>
                        <a:rPr lang="da-DK" sz="1000" b="1" dirty="0" smtClean="0">
                          <a:latin typeface="Calibri"/>
                          <a:ea typeface="Calibri"/>
                          <a:cs typeface="Times New Roman"/>
                        </a:rPr>
                        <a:t>Sociale </a:t>
                      </a:r>
                      <a:r>
                        <a:rPr lang="da-DK" sz="1000" b="1" dirty="0">
                          <a:latin typeface="Calibri"/>
                          <a:ea typeface="Calibri"/>
                          <a:cs typeface="Times New Roman"/>
                        </a:rPr>
                        <a:t>kompetencer:</a:t>
                      </a:r>
                      <a:endParaRPr lang="da-DK" sz="1000" dirty="0">
                        <a:latin typeface="Calibri"/>
                        <a:ea typeface="Calibri"/>
                        <a:cs typeface="Times New Roman"/>
                      </a:endParaRPr>
                    </a:p>
                    <a:p>
                      <a:pPr>
                        <a:lnSpc>
                          <a:spcPct val="115000"/>
                        </a:lnSpc>
                        <a:spcAft>
                          <a:spcPts val="0"/>
                        </a:spcAft>
                      </a:pPr>
                      <a:r>
                        <a:rPr lang="da-DK" sz="1000" dirty="0">
                          <a:solidFill>
                            <a:srgbClr val="808080"/>
                          </a:solidFill>
                          <a:latin typeface="Calibri"/>
                          <a:ea typeface="Calibri"/>
                          <a:cs typeface="Times New Roman"/>
                        </a:rPr>
                        <a:t>(Hvilke sociale kompetencer ønsker den unge at tilegne sig under uddannelsen?)</a:t>
                      </a:r>
                      <a:endParaRPr lang="da-DK" sz="1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000" kern="1200" baseline="0" dirty="0" smtClean="0">
                          <a:solidFill>
                            <a:schemeClr val="tx1"/>
                          </a:solidFill>
                          <a:latin typeface="+mn-lt"/>
                          <a:ea typeface="+mn-ea"/>
                          <a:cs typeface="+mn-cs"/>
                        </a:rPr>
                        <a:t>At X indgår i sociale sammenhænge sammen med ligestillede og oplever, at han får venner og bliver en del af et ungdomsfællesskab. </a:t>
                      </a:r>
                    </a:p>
                    <a:p>
                      <a:r>
                        <a:rPr lang="da-DK" sz="1000" kern="1200" baseline="0" dirty="0" smtClean="0">
                          <a:solidFill>
                            <a:schemeClr val="tx1"/>
                          </a:solidFill>
                          <a:latin typeface="+mn-lt"/>
                          <a:ea typeface="+mn-ea"/>
                          <a:cs typeface="+mn-cs"/>
                        </a:rPr>
                        <a:t>At X får kendskab til og lærer at begå sig ift. grundlæggende sociale spilleregler, fx hvem taler man med hvad om? Hvem rører man ved? </a:t>
                      </a:r>
                    </a:p>
                    <a:p>
                      <a:r>
                        <a:rPr lang="da-DK" sz="1000" kern="1200" baseline="0" dirty="0" smtClean="0">
                          <a:solidFill>
                            <a:schemeClr val="tx1"/>
                          </a:solidFill>
                          <a:latin typeface="+mn-lt"/>
                          <a:ea typeface="+mn-ea"/>
                          <a:cs typeface="+mn-cs"/>
                        </a:rPr>
                        <a:t>At X ikke afbryder, når andre taler eller giver en instruktion</a:t>
                      </a:r>
                      <a:endParaRPr lang="da-DK" sz="1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4779">
                <a:tc>
                  <a:txBody>
                    <a:bodyPr/>
                    <a:lstStyle/>
                    <a:p>
                      <a:pPr>
                        <a:lnSpc>
                          <a:spcPct val="115000"/>
                        </a:lnSpc>
                        <a:spcAft>
                          <a:spcPts val="0"/>
                        </a:spcAft>
                      </a:pPr>
                      <a:r>
                        <a:rPr lang="da-DK" sz="1000" b="1" dirty="0">
                          <a:latin typeface="Calibri"/>
                          <a:ea typeface="Calibri"/>
                          <a:cs typeface="Times New Roman"/>
                        </a:rPr>
                        <a:t>Faglige kompetencer:</a:t>
                      </a:r>
                      <a:endParaRPr lang="da-DK" sz="1000" dirty="0">
                        <a:latin typeface="Calibri"/>
                        <a:ea typeface="Calibri"/>
                        <a:cs typeface="Times New Roman"/>
                      </a:endParaRPr>
                    </a:p>
                    <a:p>
                      <a:pPr>
                        <a:lnSpc>
                          <a:spcPct val="115000"/>
                        </a:lnSpc>
                        <a:spcAft>
                          <a:spcPts val="0"/>
                        </a:spcAft>
                      </a:pPr>
                      <a:r>
                        <a:rPr lang="da-DK" sz="1000" dirty="0">
                          <a:solidFill>
                            <a:srgbClr val="808080"/>
                          </a:solidFill>
                          <a:latin typeface="Calibri"/>
                          <a:ea typeface="Calibri"/>
                          <a:cs typeface="Times New Roman"/>
                        </a:rPr>
                        <a:t>(Hvilke faglige kompetencer ønsker den unge at tilegne sig under uddannelsen?)</a:t>
                      </a:r>
                      <a:r>
                        <a:rPr lang="da-DK" sz="1000" dirty="0">
                          <a:latin typeface="Verdana"/>
                          <a:ea typeface="Calibri"/>
                          <a:cs typeface="Helvetica-Bold"/>
                        </a:rPr>
                        <a:t> </a:t>
                      </a:r>
                      <a:endParaRPr lang="da-DK" sz="1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000" kern="1200" baseline="0" dirty="0" smtClean="0">
                          <a:solidFill>
                            <a:schemeClr val="tx1"/>
                          </a:solidFill>
                          <a:latin typeface="+mn-lt"/>
                          <a:ea typeface="+mn-ea"/>
                          <a:cs typeface="+mn-cs"/>
                        </a:rPr>
                        <a:t>At X lærer noget om sin egen økonomi – herunder at betjene et hævekort. </a:t>
                      </a:r>
                    </a:p>
                    <a:p>
                      <a:r>
                        <a:rPr lang="da-DK" sz="1000" kern="1200" baseline="0" dirty="0" smtClean="0">
                          <a:solidFill>
                            <a:schemeClr val="tx1"/>
                          </a:solidFill>
                          <a:latin typeface="+mn-lt"/>
                          <a:ea typeface="+mn-ea"/>
                          <a:cs typeface="+mn-cs"/>
                        </a:rPr>
                        <a:t>At X lærer at kende klokken</a:t>
                      </a:r>
                    </a:p>
                    <a:p>
                      <a:r>
                        <a:rPr lang="da-DK" sz="1000" kern="1200" baseline="0" dirty="0" smtClean="0">
                          <a:solidFill>
                            <a:schemeClr val="tx1"/>
                          </a:solidFill>
                          <a:latin typeface="+mn-lt"/>
                          <a:ea typeface="+mn-ea"/>
                          <a:cs typeface="+mn-cs"/>
                        </a:rPr>
                        <a:t>At X kan betjene SMS funktionen på sin telefon samt at bruge sin </a:t>
                      </a:r>
                      <a:r>
                        <a:rPr lang="da-DK" sz="1000" kern="1200" baseline="0" dirty="0" err="1" smtClean="0">
                          <a:solidFill>
                            <a:schemeClr val="tx1"/>
                          </a:solidFill>
                          <a:latin typeface="+mn-lt"/>
                          <a:ea typeface="+mn-ea"/>
                          <a:cs typeface="+mn-cs"/>
                        </a:rPr>
                        <a:t>Ipad</a:t>
                      </a:r>
                      <a:r>
                        <a:rPr lang="da-DK" sz="1000" kern="1200" baseline="0" dirty="0" smtClean="0">
                          <a:solidFill>
                            <a:schemeClr val="tx1"/>
                          </a:solidFill>
                          <a:latin typeface="+mn-lt"/>
                          <a:ea typeface="+mn-ea"/>
                          <a:cs typeface="+mn-cs"/>
                        </a:rPr>
                        <a:t> som hjælpemiddel.</a:t>
                      </a:r>
                    </a:p>
                    <a:p>
                      <a:r>
                        <a:rPr lang="da-DK" sz="1000" kern="1200" baseline="0" dirty="0" smtClean="0">
                          <a:solidFill>
                            <a:schemeClr val="tx1"/>
                          </a:solidFill>
                          <a:latin typeface="+mn-lt"/>
                          <a:ea typeface="+mn-ea"/>
                          <a:cs typeface="+mn-cs"/>
                        </a:rPr>
                        <a:t>At der arbejdes med X stedsans og trafiksikkerhed, så han kan finde vej og ikke farer vild på kendte strækninger. </a:t>
                      </a:r>
                    </a:p>
                    <a:p>
                      <a:r>
                        <a:rPr lang="da-DK" sz="1000" kern="1200" baseline="0" dirty="0" smtClean="0">
                          <a:solidFill>
                            <a:schemeClr val="tx1"/>
                          </a:solidFill>
                          <a:latin typeface="+mn-lt"/>
                          <a:ea typeface="+mn-ea"/>
                          <a:cs typeface="+mn-cs"/>
                        </a:rPr>
                        <a:t>Mor ønsker desuden, at det skal afklares, om X vil kunne erhverve sig et knallert/scooterkørekort.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4779">
                <a:tc>
                  <a:txBody>
                    <a:bodyPr/>
                    <a:lstStyle/>
                    <a:p>
                      <a:pPr>
                        <a:lnSpc>
                          <a:spcPct val="115000"/>
                        </a:lnSpc>
                        <a:spcAft>
                          <a:spcPts val="0"/>
                        </a:spcAft>
                      </a:pPr>
                      <a:r>
                        <a:rPr lang="da-DK" sz="1000" b="1" dirty="0">
                          <a:latin typeface="Calibri"/>
                          <a:ea typeface="Calibri"/>
                          <a:cs typeface="Times New Roman"/>
                        </a:rPr>
                        <a:t>Praktik:</a:t>
                      </a:r>
                      <a:endParaRPr lang="da-DK" sz="1000" dirty="0">
                        <a:latin typeface="Calibri"/>
                        <a:ea typeface="Calibri"/>
                        <a:cs typeface="Times New Roman"/>
                      </a:endParaRPr>
                    </a:p>
                    <a:p>
                      <a:pPr>
                        <a:lnSpc>
                          <a:spcPct val="115000"/>
                        </a:lnSpc>
                        <a:spcAft>
                          <a:spcPts val="0"/>
                        </a:spcAft>
                      </a:pPr>
                      <a:r>
                        <a:rPr lang="da-DK" sz="1000" dirty="0">
                          <a:solidFill>
                            <a:srgbClr val="808080"/>
                          </a:solidFill>
                          <a:latin typeface="Calibri"/>
                          <a:ea typeface="Calibri"/>
                          <a:cs typeface="Times New Roman"/>
                        </a:rPr>
                        <a:t>(Hvilke kompetencer ønsker den unge at tilegne sig gennem praktik?)</a:t>
                      </a:r>
                      <a:r>
                        <a:rPr lang="da-DK" sz="1000" dirty="0">
                          <a:latin typeface="Verdana"/>
                          <a:ea typeface="Calibri"/>
                          <a:cs typeface="Helvetica-Bold"/>
                        </a:rPr>
                        <a:t> </a:t>
                      </a:r>
                      <a:endParaRPr lang="da-DK" sz="1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da-DK" sz="1000" kern="1200" baseline="0" dirty="0" smtClean="0">
                          <a:solidFill>
                            <a:schemeClr val="tx1"/>
                          </a:solidFill>
                          <a:latin typeface="+mn-lt"/>
                          <a:ea typeface="+mn-ea"/>
                          <a:cs typeface="+mn-cs"/>
                        </a:rPr>
                        <a:t>At X lærer at overholde aftaler om mødetid og give besked om fravær og sygdom.</a:t>
                      </a:r>
                    </a:p>
                    <a:p>
                      <a:pPr>
                        <a:lnSpc>
                          <a:spcPct val="115000"/>
                        </a:lnSpc>
                        <a:spcAft>
                          <a:spcPts val="0"/>
                        </a:spcAft>
                      </a:pPr>
                      <a:r>
                        <a:rPr lang="da-DK" sz="1000" dirty="0" smtClean="0">
                          <a:latin typeface="Calibri"/>
                          <a:ea typeface="Calibri"/>
                          <a:cs typeface="Times New Roman"/>
                        </a:rPr>
                        <a:t>At X forstår</a:t>
                      </a:r>
                      <a:r>
                        <a:rPr lang="da-DK" sz="1000" baseline="0" dirty="0" smtClean="0">
                          <a:latin typeface="Calibri"/>
                          <a:ea typeface="Calibri"/>
                          <a:cs typeface="Times New Roman"/>
                        </a:rPr>
                        <a:t>, hvad en passende adfærd på en arbejdsplads er</a:t>
                      </a:r>
                    </a:p>
                    <a:p>
                      <a:pPr>
                        <a:lnSpc>
                          <a:spcPct val="115000"/>
                        </a:lnSpc>
                        <a:spcAft>
                          <a:spcPts val="0"/>
                        </a:spcAft>
                      </a:pPr>
                      <a:r>
                        <a:rPr lang="da-DK" sz="1000" baseline="0" dirty="0" smtClean="0">
                          <a:latin typeface="Calibri"/>
                          <a:ea typeface="Calibri"/>
                          <a:cs typeface="Times New Roman"/>
                        </a:rPr>
                        <a:t>At X kan udføre enkelte aftalte arbejdsopgaver selvstændigt.</a:t>
                      </a:r>
                    </a:p>
                    <a:p>
                      <a:pPr>
                        <a:lnSpc>
                          <a:spcPct val="115000"/>
                        </a:lnSpc>
                        <a:spcAft>
                          <a:spcPts val="0"/>
                        </a:spcAft>
                      </a:pPr>
                      <a:r>
                        <a:rPr lang="da-DK" sz="1000" baseline="0" dirty="0" smtClean="0">
                          <a:latin typeface="Calibri"/>
                          <a:ea typeface="Calibri"/>
                          <a:cs typeface="Times New Roman"/>
                        </a:rPr>
                        <a:t>At X lærer at affaldssortere (gerne i en intern praktik)</a:t>
                      </a:r>
                    </a:p>
                    <a:p>
                      <a:pPr marL="0" marR="0" indent="0" algn="l" defTabSz="914400" rtl="0" eaLnBrk="1" fontAlgn="auto" latinLnBrk="0" hangingPunct="1">
                        <a:lnSpc>
                          <a:spcPct val="115000"/>
                        </a:lnSpc>
                        <a:spcBef>
                          <a:spcPts val="0"/>
                        </a:spcBef>
                        <a:spcAft>
                          <a:spcPts val="0"/>
                        </a:spcAft>
                        <a:buClrTx/>
                        <a:buSzTx/>
                        <a:buFontTx/>
                        <a:buNone/>
                        <a:tabLst/>
                        <a:defRPr/>
                      </a:pPr>
                      <a:r>
                        <a:rPr lang="da-DK" sz="1000" kern="1200" baseline="0" dirty="0" smtClean="0">
                          <a:solidFill>
                            <a:schemeClr val="tx1"/>
                          </a:solidFill>
                          <a:latin typeface="+mn-lt"/>
                          <a:ea typeface="+mn-ea"/>
                          <a:cs typeface="+mn-cs"/>
                        </a:rPr>
                        <a:t>At X lærer at betjene en skrue/boremaskine</a:t>
                      </a:r>
                      <a:endParaRPr lang="da-DK" sz="1000" dirty="0" smtClean="0">
                        <a:latin typeface="+mn-lt"/>
                        <a:ea typeface="Calibri"/>
                        <a:cs typeface="Times New Roman"/>
                      </a:endParaRPr>
                    </a:p>
                    <a:p>
                      <a:pPr>
                        <a:lnSpc>
                          <a:spcPct val="115000"/>
                        </a:lnSpc>
                        <a:spcAft>
                          <a:spcPts val="0"/>
                        </a:spcAft>
                      </a:pPr>
                      <a:endParaRPr lang="da-DK" sz="1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Tekstboks 8"/>
          <p:cNvSpPr txBox="1"/>
          <p:nvPr/>
        </p:nvSpPr>
        <p:spPr>
          <a:xfrm>
            <a:off x="6372200" y="1268760"/>
            <a:ext cx="2304256" cy="4801314"/>
          </a:xfrm>
          <a:prstGeom prst="rect">
            <a:avLst/>
          </a:prstGeom>
          <a:noFill/>
        </p:spPr>
        <p:txBody>
          <a:bodyPr wrap="square" rtlCol="0">
            <a:spAutoFit/>
          </a:bodyPr>
          <a:lstStyle/>
          <a:p>
            <a:r>
              <a:rPr lang="da-DK" dirty="0" smtClean="0"/>
              <a:t>UU er ansvarlige for denne del</a:t>
            </a:r>
          </a:p>
          <a:p>
            <a:endParaRPr lang="da-DK" dirty="0" smtClean="0"/>
          </a:p>
          <a:p>
            <a:r>
              <a:rPr lang="da-DK" dirty="0" smtClean="0"/>
              <a:t>Der kan opstilles flere langsigtede mål som i eksemplet her. Det er derefter uddannelsesstedet, der i samarbejde med elev, forældre og UU vejleder prioriterer, hvornår man går efter hvad</a:t>
            </a:r>
            <a:r>
              <a:rPr lang="da-DK" dirty="0" smtClean="0"/>
              <a:t>.</a:t>
            </a:r>
          </a:p>
          <a:p>
            <a:endParaRPr lang="da-DK" dirty="0" smtClean="0"/>
          </a:p>
          <a:p>
            <a:r>
              <a:rPr lang="da-DK" dirty="0" smtClean="0"/>
              <a:t>SAMSKABELSE med den unge omkring målene</a:t>
            </a:r>
            <a:endParaRPr lang="da-DK"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Uddannelsesplan</a:t>
            </a:r>
            <a:endParaRPr lang="da-DK" dirty="0"/>
          </a:p>
        </p:txBody>
      </p:sp>
      <p:graphicFrame>
        <p:nvGraphicFramePr>
          <p:cNvPr id="4" name="Tabel 3"/>
          <p:cNvGraphicFramePr>
            <a:graphicFrameLocks noGrp="1"/>
          </p:cNvGraphicFramePr>
          <p:nvPr/>
        </p:nvGraphicFramePr>
        <p:xfrm>
          <a:off x="467544" y="1412776"/>
          <a:ext cx="4680520" cy="3990594"/>
        </p:xfrm>
        <a:graphic>
          <a:graphicData uri="http://schemas.openxmlformats.org/drawingml/2006/table">
            <a:tbl>
              <a:tblPr/>
              <a:tblGrid>
                <a:gridCol w="4680520"/>
              </a:tblGrid>
              <a:tr h="0">
                <a:tc>
                  <a:txBody>
                    <a:bodyPr/>
                    <a:lstStyle/>
                    <a:p>
                      <a:pPr algn="ctr">
                        <a:lnSpc>
                          <a:spcPct val="115000"/>
                        </a:lnSpc>
                        <a:spcAft>
                          <a:spcPts val="0"/>
                        </a:spcAft>
                      </a:pPr>
                      <a:r>
                        <a:rPr lang="da-DK" sz="1100" dirty="0">
                          <a:latin typeface="Calibri"/>
                          <a:ea typeface="Calibri"/>
                          <a:cs typeface="Times New Roman"/>
                        </a:rPr>
                        <a:t/>
                      </a:r>
                      <a:br>
                        <a:rPr lang="da-DK" sz="1100" dirty="0">
                          <a:latin typeface="Calibri"/>
                          <a:ea typeface="Calibri"/>
                          <a:cs typeface="Times New Roman"/>
                        </a:rPr>
                      </a:br>
                      <a:endParaRPr lang="da-DK" sz="1100" dirty="0">
                        <a:latin typeface="Calibri"/>
                        <a:ea typeface="Calibri"/>
                        <a:cs typeface="Times New Roman"/>
                      </a:endParaRPr>
                    </a:p>
                    <a:p>
                      <a:pPr algn="ctr">
                        <a:lnSpc>
                          <a:spcPct val="115000"/>
                        </a:lnSpc>
                        <a:spcAft>
                          <a:spcPts val="0"/>
                        </a:spcAft>
                      </a:pPr>
                      <a:r>
                        <a:rPr lang="da-DK" sz="1800" b="1" dirty="0">
                          <a:latin typeface="Calibri"/>
                          <a:ea typeface="Calibri"/>
                          <a:cs typeface="Times New Roman"/>
                        </a:rPr>
                        <a:t>BESKRIVELSE AF AFKLARINGSFORLØB </a:t>
                      </a:r>
                      <a:endParaRPr lang="da-DK" sz="1800" b="1" dirty="0" smtClean="0">
                        <a:latin typeface="Calibri"/>
                        <a:ea typeface="Calibri"/>
                        <a:cs typeface="Times New Roman"/>
                      </a:endParaRPr>
                    </a:p>
                    <a:p>
                      <a:pPr algn="ctr">
                        <a:lnSpc>
                          <a:spcPct val="115000"/>
                        </a:lnSpc>
                        <a:spcAft>
                          <a:spcPts val="0"/>
                        </a:spcAft>
                      </a:pPr>
                      <a:r>
                        <a:rPr lang="da-DK" sz="1800" b="1" dirty="0" smtClean="0">
                          <a:latin typeface="Calibri"/>
                          <a:ea typeface="Calibri"/>
                          <a:cs typeface="Times New Roman"/>
                        </a:rPr>
                        <a:t>(</a:t>
                      </a:r>
                      <a:r>
                        <a:rPr lang="da-DK" sz="1800" b="1" dirty="0">
                          <a:latin typeface="Calibri"/>
                          <a:ea typeface="Calibri"/>
                          <a:cs typeface="Times New Roman"/>
                        </a:rPr>
                        <a:t>hvis kommunen har besluttet et sådant)</a:t>
                      </a:r>
                      <a:endParaRPr lang="da-DK"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endParaRPr lang="da-DK" sz="1100" dirty="0">
                        <a:latin typeface="Calibri"/>
                        <a:ea typeface="Calibri"/>
                        <a:cs typeface="Times New Roman"/>
                      </a:endParaRPr>
                    </a:p>
                    <a:p>
                      <a:pPr>
                        <a:lnSpc>
                          <a:spcPct val="115000"/>
                        </a:lnSpc>
                        <a:spcAft>
                          <a:spcPts val="0"/>
                        </a:spcAft>
                      </a:pPr>
                      <a:r>
                        <a:rPr lang="da-DK" sz="1400" b="1" dirty="0">
                          <a:latin typeface="Calibri"/>
                          <a:ea typeface="Calibri"/>
                          <a:cs typeface="Times New Roman"/>
                        </a:rPr>
                        <a:t>Status og evt. nye anbefalinger:</a:t>
                      </a:r>
                      <a:endParaRPr lang="da-DK" sz="1100" dirty="0">
                        <a:latin typeface="Calibri"/>
                        <a:ea typeface="Calibri"/>
                        <a:cs typeface="Times New Roman"/>
                      </a:endParaRPr>
                    </a:p>
                    <a:p>
                      <a:pPr>
                        <a:lnSpc>
                          <a:spcPct val="115000"/>
                        </a:lnSpc>
                        <a:spcAft>
                          <a:spcPts val="0"/>
                        </a:spcAft>
                      </a:pPr>
                      <a:r>
                        <a:rPr lang="da-DK" sz="1200" b="1" dirty="0">
                          <a:latin typeface="Calibri"/>
                          <a:ea typeface="Calibri"/>
                          <a:cs typeface="Times New Roman"/>
                        </a:rPr>
                        <a:t>Det personlige:</a:t>
                      </a:r>
                      <a:endParaRPr lang="da-DK" sz="1100" dirty="0">
                        <a:latin typeface="Calibri"/>
                        <a:ea typeface="Calibri"/>
                        <a:cs typeface="Times New Roman"/>
                      </a:endParaRPr>
                    </a:p>
                    <a:p>
                      <a:pPr>
                        <a:lnSpc>
                          <a:spcPct val="115000"/>
                        </a:lnSpc>
                        <a:spcAft>
                          <a:spcPts val="0"/>
                        </a:spcAft>
                      </a:pPr>
                      <a:r>
                        <a:rPr lang="da-DK" sz="1200" b="1" dirty="0">
                          <a:latin typeface="Calibri"/>
                          <a:ea typeface="Calibri"/>
                          <a:cs typeface="Times New Roman"/>
                        </a:rPr>
                        <a:t>Det sociale:</a:t>
                      </a:r>
                      <a:endParaRPr lang="da-DK" sz="1100" dirty="0">
                        <a:latin typeface="Calibri"/>
                        <a:ea typeface="Calibri"/>
                        <a:cs typeface="Times New Roman"/>
                      </a:endParaRPr>
                    </a:p>
                    <a:p>
                      <a:pPr>
                        <a:lnSpc>
                          <a:spcPct val="115000"/>
                        </a:lnSpc>
                        <a:spcAft>
                          <a:spcPts val="0"/>
                        </a:spcAft>
                      </a:pPr>
                      <a:r>
                        <a:rPr lang="da-DK" sz="1200" b="1" dirty="0">
                          <a:latin typeface="Calibri"/>
                          <a:ea typeface="Calibri"/>
                          <a:cs typeface="Times New Roman"/>
                        </a:rPr>
                        <a:t>Det faglige:</a:t>
                      </a:r>
                      <a:endParaRPr lang="da-DK" sz="1100" dirty="0">
                        <a:latin typeface="Calibri"/>
                        <a:ea typeface="Calibri"/>
                        <a:cs typeface="Times New Roman"/>
                      </a:endParaRPr>
                    </a:p>
                    <a:p>
                      <a:pPr>
                        <a:lnSpc>
                          <a:spcPct val="115000"/>
                        </a:lnSpc>
                        <a:spcAft>
                          <a:spcPts val="0"/>
                        </a:spcAft>
                      </a:pPr>
                      <a:r>
                        <a:rPr lang="da-DK" sz="1200" b="1" dirty="0">
                          <a:latin typeface="Calibri"/>
                          <a:ea typeface="Calibri"/>
                          <a:cs typeface="Times New Roman"/>
                        </a:rPr>
                        <a:t>Praktik:</a:t>
                      </a:r>
                      <a:endParaRPr lang="da-DK"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da-DK" sz="1400" b="1">
                          <a:latin typeface="Calibri"/>
                          <a:ea typeface="Calibri"/>
                          <a:cs typeface="Times New Roman"/>
                        </a:rPr>
                        <a:t>Har den unge nye ønsker for uddannelsen:</a:t>
                      </a:r>
                      <a:endParaRPr lang="da-DK" sz="11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da-DK" sz="1400" b="1">
                          <a:latin typeface="Calibri"/>
                          <a:ea typeface="Calibri"/>
                          <a:cs typeface="Times New Roman"/>
                        </a:rPr>
                        <a:t>Pædagogisk handleplan:</a:t>
                      </a:r>
                      <a:endParaRPr lang="da-DK" sz="11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03960">
                <a:tc>
                  <a:txBody>
                    <a:bodyPr/>
                    <a:lstStyle/>
                    <a:p>
                      <a:pPr>
                        <a:lnSpc>
                          <a:spcPct val="115000"/>
                        </a:lnSpc>
                        <a:spcAft>
                          <a:spcPts val="0"/>
                        </a:spcAft>
                      </a:pPr>
                      <a:r>
                        <a:rPr lang="da-DK" sz="1400" b="1" dirty="0" err="1">
                          <a:latin typeface="Calibri"/>
                          <a:ea typeface="Calibri"/>
                          <a:cs typeface="Times New Roman"/>
                        </a:rPr>
                        <a:t>UU-vejleders</a:t>
                      </a:r>
                      <a:r>
                        <a:rPr lang="da-DK" sz="1400" b="1" dirty="0">
                          <a:latin typeface="Calibri"/>
                          <a:ea typeface="Calibri"/>
                          <a:cs typeface="Times New Roman"/>
                        </a:rPr>
                        <a:t> kommentarer:</a:t>
                      </a:r>
                      <a:endParaRPr lang="da-DK"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Tekstboks 4"/>
          <p:cNvSpPr txBox="1"/>
          <p:nvPr/>
        </p:nvSpPr>
        <p:spPr>
          <a:xfrm>
            <a:off x="5292080" y="1412776"/>
            <a:ext cx="3672408" cy="4801314"/>
          </a:xfrm>
          <a:prstGeom prst="rect">
            <a:avLst/>
          </a:prstGeom>
          <a:noFill/>
        </p:spPr>
        <p:txBody>
          <a:bodyPr wrap="square" rtlCol="0">
            <a:spAutoFit/>
          </a:bodyPr>
          <a:lstStyle/>
          <a:p>
            <a:r>
              <a:rPr lang="da-DK" dirty="0" smtClean="0"/>
              <a:t>Uklart hvem der er ansvarlige for denne rubrik. </a:t>
            </a:r>
          </a:p>
          <a:p>
            <a:r>
              <a:rPr lang="da-DK" dirty="0" smtClean="0"/>
              <a:t>Ministeriet svarer følgende: ”</a:t>
            </a:r>
            <a:r>
              <a:rPr lang="da-DK" i="1" dirty="0" smtClean="0"/>
              <a:t>Det fremgår heller ikke nogen steder. UU er jo tovholder og skal have styr på og kontrol med, hvad der står i uddannelsesplanen - også for afklaringsforløb; men hvem der konkret udfylder planen må komme an på, hvad der er mest praktisk i den enkelte situation.” </a:t>
            </a:r>
          </a:p>
          <a:p>
            <a:endParaRPr lang="da-DK" i="1" dirty="0" smtClean="0"/>
          </a:p>
          <a:p>
            <a:r>
              <a:rPr lang="da-DK" dirty="0" smtClean="0"/>
              <a:t>Kan fx udfyldes ved 12 ugers revidering, som kun SKAL gennemføres for elever, der vælger afklaringsforløb</a:t>
            </a:r>
          </a:p>
          <a:p>
            <a:endParaRPr lang="da-D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		Uddannelsesplan</a:t>
            </a:r>
            <a:endParaRPr lang="da-DK" dirty="0"/>
          </a:p>
        </p:txBody>
      </p:sp>
      <p:graphicFrame>
        <p:nvGraphicFramePr>
          <p:cNvPr id="4" name="Tabel 3"/>
          <p:cNvGraphicFramePr>
            <a:graphicFrameLocks noGrp="1"/>
          </p:cNvGraphicFramePr>
          <p:nvPr/>
        </p:nvGraphicFramePr>
        <p:xfrm>
          <a:off x="539552" y="1268759"/>
          <a:ext cx="3672408" cy="5040560"/>
        </p:xfrm>
        <a:graphic>
          <a:graphicData uri="http://schemas.openxmlformats.org/drawingml/2006/table">
            <a:tbl>
              <a:tblPr/>
              <a:tblGrid>
                <a:gridCol w="3672408"/>
              </a:tblGrid>
              <a:tr h="785744">
                <a:tc>
                  <a:txBody>
                    <a:bodyPr/>
                    <a:lstStyle/>
                    <a:p>
                      <a:pPr algn="ctr">
                        <a:lnSpc>
                          <a:spcPct val="115000"/>
                        </a:lnSpc>
                        <a:spcAft>
                          <a:spcPts val="0"/>
                        </a:spcAft>
                      </a:pPr>
                      <a:r>
                        <a:rPr lang="da-DK" sz="1800" b="1" dirty="0">
                          <a:latin typeface="Calibri"/>
                          <a:ea typeface="Calibri"/>
                          <a:cs typeface="Times New Roman"/>
                        </a:rPr>
                        <a:t>Personlige mål og progression for 1. uddannelsesår</a:t>
                      </a:r>
                      <a:endParaRPr lang="da-DK"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65548">
                <a:tc>
                  <a:txBody>
                    <a:bodyPr/>
                    <a:lstStyle/>
                    <a:p>
                      <a:pPr>
                        <a:lnSpc>
                          <a:spcPct val="115000"/>
                        </a:lnSpc>
                        <a:spcAft>
                          <a:spcPts val="0"/>
                        </a:spcAft>
                      </a:pPr>
                      <a:r>
                        <a:rPr lang="da-DK" sz="1400" b="1" dirty="0">
                          <a:latin typeface="Calibri"/>
                          <a:ea typeface="Calibri"/>
                          <a:cs typeface="Times New Roman"/>
                        </a:rPr>
                        <a:t>Delmål for 1. uddannelsesår: </a:t>
                      </a:r>
                      <a:endParaRPr lang="da-DK" sz="1100" dirty="0">
                        <a:latin typeface="Calibri"/>
                        <a:ea typeface="Calibri"/>
                        <a:cs typeface="Times New Roman"/>
                      </a:endParaRPr>
                    </a:p>
                    <a:p>
                      <a:pPr>
                        <a:lnSpc>
                          <a:spcPct val="115000"/>
                        </a:lnSpc>
                        <a:spcAft>
                          <a:spcPts val="0"/>
                        </a:spcAft>
                      </a:pPr>
                      <a:r>
                        <a:rPr lang="da-DK" sz="1200" b="1" dirty="0">
                          <a:latin typeface="Calibri"/>
                          <a:ea typeface="Calibri"/>
                          <a:cs typeface="Times New Roman"/>
                        </a:rPr>
                        <a:t>1. </a:t>
                      </a:r>
                      <a:endParaRPr lang="da-DK" sz="1100" dirty="0">
                        <a:latin typeface="Calibri"/>
                        <a:ea typeface="Calibri"/>
                        <a:cs typeface="Times New Roman"/>
                      </a:endParaRPr>
                    </a:p>
                    <a:p>
                      <a:pPr>
                        <a:lnSpc>
                          <a:spcPct val="115000"/>
                        </a:lnSpc>
                        <a:spcAft>
                          <a:spcPts val="0"/>
                        </a:spcAft>
                      </a:pPr>
                      <a:r>
                        <a:rPr lang="da-DK" sz="1200" b="1" dirty="0">
                          <a:latin typeface="Calibri"/>
                          <a:ea typeface="Calibri"/>
                          <a:cs typeface="Times New Roman"/>
                        </a:rPr>
                        <a:t>2. </a:t>
                      </a:r>
                      <a:endParaRPr lang="da-DK" sz="1100" dirty="0">
                        <a:latin typeface="Calibri"/>
                        <a:ea typeface="Calibri"/>
                        <a:cs typeface="Times New Roman"/>
                      </a:endParaRPr>
                    </a:p>
                    <a:p>
                      <a:pPr>
                        <a:lnSpc>
                          <a:spcPct val="115000"/>
                        </a:lnSpc>
                        <a:spcAft>
                          <a:spcPts val="0"/>
                        </a:spcAft>
                      </a:pPr>
                      <a:r>
                        <a:rPr lang="da-DK" sz="1200" b="1" dirty="0">
                          <a:latin typeface="Calibri"/>
                          <a:ea typeface="Calibri"/>
                          <a:cs typeface="Times New Roman"/>
                        </a:rPr>
                        <a:t>3. </a:t>
                      </a:r>
                      <a:endParaRPr lang="da-DK" sz="1100" dirty="0">
                        <a:latin typeface="Calibri"/>
                        <a:ea typeface="Calibri"/>
                        <a:cs typeface="Times New Roman"/>
                      </a:endParaRPr>
                    </a:p>
                    <a:p>
                      <a:pPr>
                        <a:lnSpc>
                          <a:spcPct val="115000"/>
                        </a:lnSpc>
                        <a:spcAft>
                          <a:spcPts val="0"/>
                        </a:spcAft>
                      </a:pPr>
                      <a:r>
                        <a:rPr lang="da-DK" sz="1200" b="1" dirty="0">
                          <a:latin typeface="Calibri"/>
                          <a:ea typeface="Calibri"/>
                          <a:cs typeface="Times New Roman"/>
                        </a:rPr>
                        <a:t>Etc. </a:t>
                      </a:r>
                      <a:endParaRPr lang="da-DK"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1465548">
                <a:tc>
                  <a:txBody>
                    <a:bodyPr/>
                    <a:lstStyle/>
                    <a:p>
                      <a:pPr>
                        <a:lnSpc>
                          <a:spcPct val="115000"/>
                        </a:lnSpc>
                        <a:spcAft>
                          <a:spcPts val="0"/>
                        </a:spcAft>
                      </a:pPr>
                      <a:r>
                        <a:rPr lang="da-DK" sz="1400" b="1" dirty="0">
                          <a:latin typeface="Calibri"/>
                          <a:ea typeface="Calibri"/>
                          <a:cs typeface="Times New Roman"/>
                        </a:rPr>
                        <a:t>Status og progression (timer/uger):</a:t>
                      </a:r>
                      <a:endParaRPr lang="da-DK" sz="1100" dirty="0">
                        <a:latin typeface="Calibri"/>
                        <a:ea typeface="Calibri"/>
                        <a:cs typeface="Times New Roman"/>
                      </a:endParaRPr>
                    </a:p>
                    <a:p>
                      <a:pPr>
                        <a:lnSpc>
                          <a:spcPct val="115000"/>
                        </a:lnSpc>
                        <a:spcAft>
                          <a:spcPts val="0"/>
                        </a:spcAft>
                      </a:pPr>
                      <a:r>
                        <a:rPr lang="da-DK" sz="1200" b="1" dirty="0">
                          <a:latin typeface="Calibri"/>
                          <a:ea typeface="Calibri"/>
                          <a:cs typeface="Times New Roman"/>
                        </a:rPr>
                        <a:t>1. </a:t>
                      </a:r>
                      <a:endParaRPr lang="da-DK" sz="1100" dirty="0">
                        <a:latin typeface="Calibri"/>
                        <a:ea typeface="Calibri"/>
                        <a:cs typeface="Times New Roman"/>
                      </a:endParaRPr>
                    </a:p>
                    <a:p>
                      <a:pPr>
                        <a:lnSpc>
                          <a:spcPct val="115000"/>
                        </a:lnSpc>
                        <a:spcAft>
                          <a:spcPts val="0"/>
                        </a:spcAft>
                      </a:pPr>
                      <a:r>
                        <a:rPr lang="da-DK" sz="1200" b="1" dirty="0">
                          <a:latin typeface="Calibri"/>
                          <a:ea typeface="Calibri"/>
                          <a:cs typeface="Times New Roman"/>
                        </a:rPr>
                        <a:t>2. </a:t>
                      </a:r>
                      <a:r>
                        <a:rPr lang="da-DK" sz="1100" dirty="0">
                          <a:latin typeface="Calibri"/>
                          <a:ea typeface="Calibri"/>
                          <a:cs typeface="Times New Roman"/>
                        </a:rPr>
                        <a:t> </a:t>
                      </a:r>
                    </a:p>
                    <a:p>
                      <a:pPr>
                        <a:lnSpc>
                          <a:spcPct val="115000"/>
                        </a:lnSpc>
                        <a:spcAft>
                          <a:spcPts val="0"/>
                        </a:spcAft>
                      </a:pPr>
                      <a:r>
                        <a:rPr lang="da-DK" sz="1200" b="1" dirty="0">
                          <a:latin typeface="Calibri"/>
                          <a:ea typeface="Calibri"/>
                          <a:cs typeface="Times New Roman"/>
                        </a:rPr>
                        <a:t>3. </a:t>
                      </a:r>
                      <a:endParaRPr lang="da-DK" sz="1100" dirty="0">
                        <a:latin typeface="Calibri"/>
                        <a:ea typeface="Calibri"/>
                        <a:cs typeface="Times New Roman"/>
                      </a:endParaRPr>
                    </a:p>
                    <a:p>
                      <a:pPr>
                        <a:lnSpc>
                          <a:spcPct val="115000"/>
                        </a:lnSpc>
                        <a:spcAft>
                          <a:spcPts val="0"/>
                        </a:spcAft>
                      </a:pPr>
                      <a:r>
                        <a:rPr lang="da-DK" sz="1200" b="1" dirty="0">
                          <a:latin typeface="Calibri"/>
                          <a:ea typeface="Calibri"/>
                          <a:cs typeface="Times New Roman"/>
                        </a:rPr>
                        <a:t>Etc.</a:t>
                      </a:r>
                      <a:endParaRPr lang="da-DK"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930">
                <a:tc>
                  <a:txBody>
                    <a:bodyPr/>
                    <a:lstStyle/>
                    <a:p>
                      <a:pPr>
                        <a:lnSpc>
                          <a:spcPct val="115000"/>
                        </a:lnSpc>
                        <a:spcAft>
                          <a:spcPts val="0"/>
                        </a:spcAft>
                      </a:pPr>
                      <a:r>
                        <a:rPr lang="da-DK" sz="1400" b="1" dirty="0">
                          <a:latin typeface="Calibri"/>
                          <a:ea typeface="Calibri"/>
                          <a:cs typeface="Times New Roman"/>
                        </a:rPr>
                        <a:t>Andre kommentarer fra uddannelsessted:</a:t>
                      </a:r>
                      <a:endParaRPr lang="da-DK"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930">
                <a:tc>
                  <a:txBody>
                    <a:bodyPr/>
                    <a:lstStyle/>
                    <a:p>
                      <a:pPr>
                        <a:lnSpc>
                          <a:spcPct val="115000"/>
                        </a:lnSpc>
                        <a:spcAft>
                          <a:spcPts val="0"/>
                        </a:spcAft>
                      </a:pPr>
                      <a:r>
                        <a:rPr lang="da-DK" sz="1400" b="1" dirty="0">
                          <a:latin typeface="Calibri"/>
                          <a:ea typeface="Calibri"/>
                          <a:cs typeface="Times New Roman"/>
                        </a:rPr>
                        <a:t>Har den unge nye ønsker for uddannelsen:</a:t>
                      </a:r>
                      <a:endParaRPr lang="da-DK"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930">
                <a:tc>
                  <a:txBody>
                    <a:bodyPr/>
                    <a:lstStyle/>
                    <a:p>
                      <a:pPr>
                        <a:lnSpc>
                          <a:spcPct val="115000"/>
                        </a:lnSpc>
                        <a:spcAft>
                          <a:spcPts val="0"/>
                        </a:spcAft>
                      </a:pPr>
                      <a:r>
                        <a:rPr lang="da-DK" sz="1400" b="1" dirty="0">
                          <a:latin typeface="Calibri"/>
                          <a:ea typeface="Calibri"/>
                          <a:cs typeface="Times New Roman"/>
                        </a:rPr>
                        <a:t>Pædagogisk handleplan:</a:t>
                      </a:r>
                      <a:endParaRPr lang="da-DK"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930">
                <a:tc>
                  <a:txBody>
                    <a:bodyPr/>
                    <a:lstStyle/>
                    <a:p>
                      <a:pPr>
                        <a:lnSpc>
                          <a:spcPct val="115000"/>
                        </a:lnSpc>
                        <a:spcAft>
                          <a:spcPts val="0"/>
                        </a:spcAft>
                      </a:pPr>
                      <a:r>
                        <a:rPr lang="da-DK" sz="1400" b="1" dirty="0" err="1">
                          <a:latin typeface="Calibri"/>
                          <a:ea typeface="Calibri"/>
                          <a:cs typeface="Times New Roman"/>
                        </a:rPr>
                        <a:t>UU-vejleders</a:t>
                      </a:r>
                      <a:r>
                        <a:rPr lang="da-DK" sz="1400" b="1" dirty="0">
                          <a:latin typeface="Calibri"/>
                          <a:ea typeface="Calibri"/>
                          <a:cs typeface="Times New Roman"/>
                        </a:rPr>
                        <a:t> kommentarer:</a:t>
                      </a:r>
                      <a:endParaRPr lang="da-DK"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Tekstboks 4"/>
          <p:cNvSpPr txBox="1"/>
          <p:nvPr/>
        </p:nvSpPr>
        <p:spPr>
          <a:xfrm>
            <a:off x="4283968" y="1340768"/>
            <a:ext cx="4608512" cy="5755422"/>
          </a:xfrm>
          <a:prstGeom prst="rect">
            <a:avLst/>
          </a:prstGeom>
          <a:noFill/>
        </p:spPr>
        <p:txBody>
          <a:bodyPr wrap="square" rtlCol="0">
            <a:spAutoFit/>
          </a:bodyPr>
          <a:lstStyle/>
          <a:p>
            <a:pPr>
              <a:buFont typeface="Arial" pitchFamily="34" charset="0"/>
              <a:buChar char="•"/>
            </a:pPr>
            <a:r>
              <a:rPr lang="da-DK" sz="1600" dirty="0" smtClean="0"/>
              <a:t> Findes tilsvarende for: ”Sociale mål”, ”Faglige mål”, ”Praktik mål” – for hhv. 1., 2. 3. år</a:t>
            </a:r>
          </a:p>
          <a:p>
            <a:endParaRPr lang="da-DK" sz="1600" dirty="0" smtClean="0"/>
          </a:p>
          <a:p>
            <a:pPr>
              <a:buFont typeface="Arial" pitchFamily="34" charset="0"/>
              <a:buChar char="•"/>
            </a:pPr>
            <a:r>
              <a:rPr lang="da-DK" sz="1600" dirty="0" smtClean="0"/>
              <a:t> </a:t>
            </a:r>
            <a:r>
              <a:rPr lang="da-DK" sz="1600" dirty="0" smtClean="0"/>
              <a:t>”Det </a:t>
            </a:r>
            <a:r>
              <a:rPr lang="da-DK" sz="1600" dirty="0" smtClean="0"/>
              <a:t>er uddannelsesstedet, der skal udfylde disse felter, efterhånden som uddannelsen skrider frem. Vær opmærksom på, at delmål skal være konkrete, operationelle, fleksible og målbare (Fx SMART).  Uddannelsesstedet skal give en konkret beskrivelse af, hvor langt den unge er kommet med delmålene, og der kan tilføjes yderligere kommentarer om den unges udvikling og trivsel. Har den unge selv kommentarer og ønsker, kan de også skrives ind. Desuden skal der gives en beskrivelse af, hvilke pædagogiske strategier, der benyttes i forhold til den unges læring. En </a:t>
            </a:r>
            <a:r>
              <a:rPr lang="da-DK" sz="1600" dirty="0" err="1" smtClean="0"/>
              <a:t>UU-vejleder</a:t>
            </a:r>
            <a:r>
              <a:rPr lang="da-DK" sz="1600" dirty="0" smtClean="0"/>
              <a:t> kan tilføje sine kommentarer, hvis det ønskes</a:t>
            </a:r>
            <a:r>
              <a:rPr lang="da-DK" sz="1600" dirty="0" smtClean="0"/>
              <a:t>.”</a:t>
            </a:r>
          </a:p>
          <a:p>
            <a:endParaRPr lang="da-DK" sz="1600" dirty="0" smtClean="0"/>
          </a:p>
          <a:p>
            <a:pPr>
              <a:buFont typeface="Arial" pitchFamily="34" charset="0"/>
              <a:buChar char="•"/>
            </a:pPr>
            <a:r>
              <a:rPr lang="da-DK" sz="1600" dirty="0" smtClean="0"/>
              <a:t>SAMSKABELSE </a:t>
            </a:r>
            <a:r>
              <a:rPr lang="da-DK" sz="1600" dirty="0" smtClean="0">
                <a:sym typeface="Wingdings" pitchFamily="2" charset="2"/>
              </a:rPr>
              <a:t></a:t>
            </a:r>
            <a:endParaRPr lang="da-DK" sz="1600" dirty="0" smtClean="0"/>
          </a:p>
          <a:p>
            <a:endParaRPr lang="da-DK" sz="1600" dirty="0" smtClean="0"/>
          </a:p>
          <a:p>
            <a:pPr>
              <a:buFont typeface="Arial" pitchFamily="34" charset="0"/>
              <a:buChar char="•"/>
            </a:pPr>
            <a:r>
              <a:rPr lang="da-DK" sz="1600" dirty="0" smtClean="0"/>
              <a:t>Adgang</a:t>
            </a:r>
          </a:p>
          <a:p>
            <a:endParaRPr lang="da-DK" sz="1600" dirty="0" smtClean="0"/>
          </a:p>
          <a:p>
            <a:pPr>
              <a:buFont typeface="Arial" pitchFamily="34" charset="0"/>
              <a:buChar char="•"/>
            </a:pPr>
            <a:r>
              <a:rPr lang="da-DK" sz="1600" dirty="0" smtClean="0"/>
              <a:t>Antal mål mv.</a:t>
            </a:r>
          </a:p>
          <a:p>
            <a:pPr>
              <a:buFont typeface="Arial" pitchFamily="34" charset="0"/>
              <a:buChar char="•"/>
            </a:pPr>
            <a:endParaRPr lang="da-DK" sz="1600" dirty="0"/>
          </a:p>
        </p:txBody>
      </p:sp>
      <p:pic>
        <p:nvPicPr>
          <p:cNvPr id="1026" name="Picture 2" descr="Billedresultat for smart mål">
            <a:hlinkClick r:id="rId2"/>
          </p:cNvPr>
          <p:cNvPicPr>
            <a:picLocks noChangeAspect="1" noChangeArrowheads="1"/>
          </p:cNvPicPr>
          <p:nvPr/>
        </p:nvPicPr>
        <p:blipFill>
          <a:blip r:embed="rId3" cstate="print"/>
          <a:srcRect/>
          <a:stretch>
            <a:fillRect/>
          </a:stretch>
        </p:blipFill>
        <p:spPr bwMode="auto">
          <a:xfrm>
            <a:off x="179512" y="0"/>
            <a:ext cx="2688233" cy="115743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800" dirty="0" smtClean="0"/>
              <a:t>Hvorfor er det vigtigt for eleverne at kende deres </a:t>
            </a:r>
            <a:r>
              <a:rPr lang="da-DK" sz="3800" dirty="0" err="1" smtClean="0"/>
              <a:t>læringsmål</a:t>
            </a:r>
            <a:r>
              <a:rPr lang="da-DK" sz="3800" dirty="0" smtClean="0"/>
              <a:t> og progression?</a:t>
            </a:r>
            <a:endParaRPr lang="da-DK" sz="3800" dirty="0"/>
          </a:p>
        </p:txBody>
      </p:sp>
      <p:sp>
        <p:nvSpPr>
          <p:cNvPr id="3" name="Pladsholder til indhold 2"/>
          <p:cNvSpPr>
            <a:spLocks noGrp="1"/>
          </p:cNvSpPr>
          <p:nvPr>
            <p:ph idx="1"/>
          </p:nvPr>
        </p:nvSpPr>
        <p:spPr/>
        <p:txBody>
          <a:bodyPr/>
          <a:lstStyle/>
          <a:p>
            <a:r>
              <a:rPr lang="da-DK" dirty="0" smtClean="0">
                <a:hlinkClick r:id="rId2"/>
              </a:rPr>
              <a:t>https://www.youtube.com/watch?v=hqh1MRWZjms</a:t>
            </a:r>
            <a:r>
              <a:rPr lang="da-DK" dirty="0" smtClean="0"/>
              <a:t> </a:t>
            </a:r>
            <a:endParaRPr lang="da-D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Eksempler på mål og </a:t>
            </a:r>
            <a:r>
              <a:rPr lang="da-DK" dirty="0" smtClean="0"/>
              <a:t>progression ift. ”Praktik og progression”</a:t>
            </a:r>
            <a:endParaRPr lang="da-DK" dirty="0"/>
          </a:p>
        </p:txBody>
      </p:sp>
      <p:sp>
        <p:nvSpPr>
          <p:cNvPr id="3" name="Pladsholder til indhold 2"/>
          <p:cNvSpPr>
            <a:spLocks noGrp="1"/>
          </p:cNvSpPr>
          <p:nvPr>
            <p:ph idx="1"/>
          </p:nvPr>
        </p:nvSpPr>
        <p:spPr>
          <a:xfrm>
            <a:off x="457200" y="1600200"/>
            <a:ext cx="8229600" cy="4997152"/>
          </a:xfrm>
          <a:solidFill>
            <a:schemeClr val="bg1"/>
          </a:solidFill>
        </p:spPr>
        <p:txBody>
          <a:bodyPr>
            <a:normAutofit fontScale="85000" lnSpcReduction="20000"/>
          </a:bodyPr>
          <a:lstStyle/>
          <a:p>
            <a:pPr>
              <a:lnSpc>
                <a:spcPct val="115000"/>
              </a:lnSpc>
              <a:spcAft>
                <a:spcPts val="0"/>
              </a:spcAft>
            </a:pPr>
            <a:r>
              <a:rPr lang="da-DK" sz="1600" dirty="0" smtClean="0"/>
              <a:t>Langsigtet mål: </a:t>
            </a:r>
          </a:p>
          <a:p>
            <a:pPr lvl="2">
              <a:lnSpc>
                <a:spcPct val="115000"/>
              </a:lnSpc>
              <a:buFont typeface="+mj-lt"/>
              <a:buAutoNum type="arabicPeriod"/>
            </a:pPr>
            <a:r>
              <a:rPr lang="da-DK" sz="1200" dirty="0" smtClean="0"/>
              <a:t>At </a:t>
            </a:r>
            <a:r>
              <a:rPr lang="da-DK" sz="1200" dirty="0" smtClean="0"/>
              <a:t>X lærer at overholde aftaler om mødetid og give besked om fravær og sygdom.</a:t>
            </a:r>
          </a:p>
          <a:p>
            <a:pPr lvl="2">
              <a:lnSpc>
                <a:spcPct val="115000"/>
              </a:lnSpc>
              <a:buFont typeface="+mj-lt"/>
              <a:buAutoNum type="arabicPeriod"/>
            </a:pPr>
            <a:r>
              <a:rPr lang="da-DK" sz="1200" dirty="0" smtClean="0">
                <a:ea typeface="Calibri"/>
                <a:cs typeface="Times New Roman"/>
              </a:rPr>
              <a:t>At X forstår, hvad en passende adfærd på en arbejdsplads er</a:t>
            </a:r>
          </a:p>
          <a:p>
            <a:pPr lvl="2">
              <a:lnSpc>
                <a:spcPct val="115000"/>
              </a:lnSpc>
              <a:buFont typeface="+mj-lt"/>
              <a:buAutoNum type="arabicPeriod"/>
            </a:pPr>
            <a:r>
              <a:rPr lang="da-DK" sz="1200" dirty="0" smtClean="0">
                <a:ea typeface="Calibri"/>
                <a:cs typeface="Times New Roman"/>
              </a:rPr>
              <a:t>At X kan udføre enkelte aftalte arbejdsopgaver selvstændigt.</a:t>
            </a:r>
          </a:p>
          <a:p>
            <a:pPr lvl="2">
              <a:lnSpc>
                <a:spcPct val="115000"/>
              </a:lnSpc>
              <a:buFont typeface="+mj-lt"/>
              <a:buAutoNum type="arabicPeriod"/>
            </a:pPr>
            <a:r>
              <a:rPr lang="da-DK" sz="1200" dirty="0" smtClean="0">
                <a:ea typeface="Calibri"/>
                <a:cs typeface="Times New Roman"/>
              </a:rPr>
              <a:t>At X lærer at affaldssortere (gerne i en intern </a:t>
            </a:r>
            <a:r>
              <a:rPr lang="da-DK" sz="1200" dirty="0" smtClean="0">
                <a:ea typeface="Calibri"/>
                <a:cs typeface="Times New Roman"/>
              </a:rPr>
              <a:t>praktik)</a:t>
            </a:r>
          </a:p>
          <a:p>
            <a:pPr lvl="2">
              <a:lnSpc>
                <a:spcPct val="115000"/>
              </a:lnSpc>
              <a:buFont typeface="+mj-lt"/>
              <a:buAutoNum type="arabicPeriod"/>
            </a:pPr>
            <a:r>
              <a:rPr lang="da-DK" sz="1200" dirty="0" smtClean="0"/>
              <a:t>At </a:t>
            </a:r>
            <a:r>
              <a:rPr lang="da-DK" sz="1200" dirty="0" smtClean="0"/>
              <a:t>X lærer at betjene en skrue/boremaskine</a:t>
            </a:r>
            <a:endParaRPr lang="da-DK" sz="1200" dirty="0" smtClean="0">
              <a:ea typeface="Calibri"/>
              <a:cs typeface="Times New Roman"/>
            </a:endParaRPr>
          </a:p>
          <a:p>
            <a:r>
              <a:rPr lang="da-DK" sz="1600" dirty="0" smtClean="0"/>
              <a:t>Delmål for 1. uddannelsesår</a:t>
            </a:r>
          </a:p>
          <a:p>
            <a:pPr lvl="1">
              <a:buFont typeface="+mj-lt"/>
              <a:buAutoNum type="arabicPeriod"/>
            </a:pPr>
            <a:r>
              <a:rPr lang="da-DK" sz="1200" dirty="0" smtClean="0"/>
              <a:t>At X altid ringer til Y ved sygdom</a:t>
            </a:r>
          </a:p>
          <a:p>
            <a:pPr lvl="1">
              <a:buFont typeface="+mj-lt"/>
              <a:buAutoNum type="arabicPeriod"/>
            </a:pPr>
            <a:r>
              <a:rPr lang="da-DK" sz="1200" dirty="0" smtClean="0"/>
              <a:t>At X deltager i samarbejde med andre og forstår grænsen mellem sjov og alvor</a:t>
            </a:r>
          </a:p>
          <a:p>
            <a:pPr lvl="1">
              <a:buFont typeface="+mj-lt"/>
              <a:buAutoNum type="arabicPeriod"/>
            </a:pPr>
            <a:r>
              <a:rPr lang="da-DK" sz="1200" dirty="0" smtClean="0"/>
              <a:t>At X selvstændigt kan spule affaldscontainerne efter tømning</a:t>
            </a:r>
          </a:p>
          <a:p>
            <a:pPr lvl="1">
              <a:buFont typeface="+mj-lt"/>
              <a:buAutoNum type="arabicPeriod"/>
            </a:pPr>
            <a:r>
              <a:rPr lang="da-DK" sz="1200" dirty="0" smtClean="0"/>
              <a:t>At X kan forbinde ikonerne på affaldsstativerne med indholdet i affaldet</a:t>
            </a:r>
          </a:p>
          <a:p>
            <a:r>
              <a:rPr lang="da-DK" sz="1600" dirty="0" smtClean="0"/>
              <a:t>Status og progression</a:t>
            </a:r>
          </a:p>
          <a:p>
            <a:pPr lvl="1">
              <a:buFont typeface="+mj-lt"/>
              <a:buAutoNum type="arabicPeriod"/>
            </a:pPr>
            <a:r>
              <a:rPr lang="da-DK" sz="1200" dirty="0" smtClean="0"/>
              <a:t>Mor støtter X i at huske aftalen om at ringe til Y ved fravær. Mor kan motivere og vejlede X til selvstændigt at ringe til Y. Nummeret er indkodet på telefonen og X bruger </a:t>
            </a:r>
            <a:r>
              <a:rPr lang="da-DK" sz="1200" dirty="0" err="1" smtClean="0"/>
              <a:t>Siri-funktionen</a:t>
            </a:r>
            <a:r>
              <a:rPr lang="da-DK" sz="1200" dirty="0" smtClean="0"/>
              <a:t> til at foretage opkaldet. Der er sket en klar fremgang ift. tidligere, hvor X overlod opgaven helt til mor. Det er vores vurdering, at X forstår, at det er vigtigt, at Y ved, om han kan regne med at X kommer på ”arbejde” eller ej. Det er vurderingen at det er X’s relation til Y, der gør, at han føler sig forpligtet til at give besked. </a:t>
            </a:r>
            <a:r>
              <a:rPr lang="da-DK" sz="1200" dirty="0" smtClean="0"/>
              <a:t> </a:t>
            </a:r>
            <a:r>
              <a:rPr lang="da-DK" sz="1200" dirty="0" smtClean="0"/>
              <a:t>Der er arbejdet med målet i ”praktiktid” som X i hans første STU år har haft i 4 timer hver tirsdag og torsdag i hele det første STU år.  </a:t>
            </a:r>
          </a:p>
          <a:p>
            <a:pPr lvl="1">
              <a:buFont typeface="+mj-lt"/>
              <a:buAutoNum type="arabicPeriod"/>
            </a:pPr>
            <a:r>
              <a:rPr lang="da-DK" sz="1200" dirty="0" smtClean="0"/>
              <a:t>X har meget vanskeligt ved at indgå i reelt samarbejde med de øvrige på praktikholdet. Han foretrækker at hver især er ansvarlig for egne opgaver. Vi har vurderet, at X lige nu har nok at gøre med at træne pausesituationerne . X skal ikke længere mindes om ikke at pjatte, når der gives instruktioner. Han vil fortsat gerne lave sjov med de andre i pauserne, men med moderat guidning fra Y kan han også – uden protester – holde inde, når de andre siger ”</a:t>
            </a:r>
            <a:r>
              <a:rPr lang="da-DK" sz="1200" dirty="0" smtClean="0"/>
              <a:t>stop”. Der er arbejdet med målet i ”praktiktid” som X har i 4 timer hver tirsdag og </a:t>
            </a:r>
            <a:r>
              <a:rPr lang="da-DK" sz="1200" dirty="0" smtClean="0"/>
              <a:t>torsdag i hele det første STU år.</a:t>
            </a:r>
            <a:endParaRPr lang="da-DK" sz="1200" dirty="0" smtClean="0"/>
          </a:p>
          <a:p>
            <a:pPr lvl="1">
              <a:buFont typeface="+mj-lt"/>
              <a:buAutoNum type="arabicPeriod"/>
            </a:pPr>
            <a:r>
              <a:rPr lang="da-DK" sz="1200" dirty="0" smtClean="0"/>
              <a:t>X er blevet rigtig god til at spule affaldscontainerne. Han klarer selvstændigt opgaven – også med at tage højtryksrenseren frem, når ikonet er på hans opgaveliste på ”</a:t>
            </a:r>
            <a:r>
              <a:rPr lang="da-DK" sz="1200" dirty="0" err="1" smtClean="0"/>
              <a:t>Boardmakeren</a:t>
            </a:r>
            <a:r>
              <a:rPr lang="da-DK" sz="1200" dirty="0" smtClean="0"/>
              <a:t>”. X  værdsætter tydeligt den anerkendelse han har fået fra renovationsmedarbejderne og fra Y ift. opgaven. X husker ikke altid handskerne. Vi vil som et nyt tiltag sætte en </a:t>
            </a:r>
            <a:r>
              <a:rPr lang="da-DK" sz="1200" dirty="0" err="1" smtClean="0"/>
              <a:t>handske-ikon</a:t>
            </a:r>
            <a:r>
              <a:rPr lang="da-DK" sz="1200" dirty="0" smtClean="0"/>
              <a:t> på </a:t>
            </a:r>
            <a:r>
              <a:rPr lang="da-DK" sz="1200" dirty="0" err="1" smtClean="0"/>
              <a:t>boardmakeren</a:t>
            </a:r>
            <a:r>
              <a:rPr lang="da-DK" sz="1200" dirty="0" smtClean="0"/>
              <a:t> sammen med opgaven. </a:t>
            </a:r>
            <a:r>
              <a:rPr lang="da-DK" sz="1200" dirty="0" smtClean="0"/>
              <a:t>Der er arbejdet med målet i ”praktiktid” som X i hans første STU år har haft i 4 timer hver tirsdag og </a:t>
            </a:r>
            <a:r>
              <a:rPr lang="da-DK" sz="1200" dirty="0" smtClean="0"/>
              <a:t>torsdag i hele det første STU år </a:t>
            </a:r>
          </a:p>
          <a:p>
            <a:pPr lvl="1">
              <a:buFont typeface="+mj-lt"/>
              <a:buAutoNum type="arabicPeriod"/>
            </a:pPr>
            <a:r>
              <a:rPr lang="da-DK" sz="1200" dirty="0" smtClean="0"/>
              <a:t>X kunne i starten ikke forbinde ikonerne på affaldsstativerne med det konkrete indhold og havde brug for omfattende støtte og hjælp (Y skulle stå ved siden af) for at klare opgaven. Vi har i stedet placeret fotos af konkret affald (tomme flasker, madaffald, metal affald og restaffald) – herunder fotos af poseemballage og ”flaske-spanden” på affaldsstativerne. Nu kan X uden kompensation klare opgaven – dog har han forsat brug for moderat støtte til at klare opgaven, hvis der er uvant materiale lagt til affaldssortering – fx batterier. </a:t>
            </a:r>
            <a:r>
              <a:rPr lang="da-DK" sz="1200" dirty="0" smtClean="0"/>
              <a:t>Der er arbejdet med målet i ”praktiktid” som X i hans første STU år har haft i 4 timer hver tirsdag og </a:t>
            </a:r>
            <a:r>
              <a:rPr lang="da-DK" sz="1200" dirty="0" smtClean="0"/>
              <a:t>torsdag i hele det første STU år. </a:t>
            </a:r>
          </a:p>
          <a:p>
            <a:pPr lvl="1">
              <a:buNone/>
            </a:pPr>
            <a:endParaRPr lang="da-DK" sz="1200" dirty="0" smtClean="0"/>
          </a:p>
          <a:p>
            <a:pPr lvl="1">
              <a:buNone/>
            </a:pPr>
            <a:endParaRPr lang="da-DK" sz="1200" dirty="0" smtClean="0"/>
          </a:p>
          <a:p>
            <a:pPr lvl="1">
              <a:buFont typeface="+mj-lt"/>
              <a:buAutoNum type="arabicPeriod"/>
            </a:pPr>
            <a:endParaRPr lang="da-DK"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Eksempler på mål og </a:t>
            </a:r>
            <a:r>
              <a:rPr lang="da-DK" dirty="0" smtClean="0"/>
              <a:t>progression ift. ”Sociale mål og progression”</a:t>
            </a:r>
            <a:endParaRPr lang="da-DK" dirty="0"/>
          </a:p>
        </p:txBody>
      </p:sp>
      <p:sp>
        <p:nvSpPr>
          <p:cNvPr id="3" name="Pladsholder til indhold 2"/>
          <p:cNvSpPr>
            <a:spLocks noGrp="1"/>
          </p:cNvSpPr>
          <p:nvPr>
            <p:ph idx="1"/>
          </p:nvPr>
        </p:nvSpPr>
        <p:spPr>
          <a:xfrm>
            <a:off x="457200" y="1600200"/>
            <a:ext cx="8229600" cy="4997152"/>
          </a:xfrm>
          <a:solidFill>
            <a:schemeClr val="bg1"/>
          </a:solidFill>
        </p:spPr>
        <p:txBody>
          <a:bodyPr>
            <a:normAutofit fontScale="85000" lnSpcReduction="20000"/>
          </a:bodyPr>
          <a:lstStyle/>
          <a:p>
            <a:pPr>
              <a:lnSpc>
                <a:spcPct val="115000"/>
              </a:lnSpc>
              <a:spcAft>
                <a:spcPts val="0"/>
              </a:spcAft>
            </a:pPr>
            <a:r>
              <a:rPr lang="da-DK" sz="1600" dirty="0" smtClean="0"/>
              <a:t>Langsigtet mål: </a:t>
            </a:r>
          </a:p>
          <a:p>
            <a:pPr marL="1257300" lvl="2" indent="-342900">
              <a:buFont typeface="+mj-lt"/>
              <a:buAutoNum type="arabicPeriod"/>
            </a:pPr>
            <a:r>
              <a:rPr lang="da-DK" sz="1300" dirty="0" smtClean="0"/>
              <a:t>At X indgår i sociale sammenhænge sammen med ligestillede og oplever, at han får venner og bliver en del af et ungdomsfællesskab. </a:t>
            </a:r>
          </a:p>
          <a:p>
            <a:pPr marL="1257300" lvl="2" indent="-342900">
              <a:buFont typeface="+mj-lt"/>
              <a:buAutoNum type="arabicPeriod"/>
            </a:pPr>
            <a:r>
              <a:rPr lang="da-DK" sz="1300" dirty="0" smtClean="0"/>
              <a:t>At X får kendskab til og lærer at begå sig ift. grundlæggende sociale spilleregler, fx hvem taler man med hvad om? Hvem rører man ved? </a:t>
            </a:r>
          </a:p>
          <a:p>
            <a:pPr marL="1257300" lvl="2" indent="-342900">
              <a:buFont typeface="+mj-lt"/>
              <a:buAutoNum type="arabicPeriod"/>
            </a:pPr>
            <a:r>
              <a:rPr lang="da-DK" sz="1300" dirty="0" smtClean="0"/>
              <a:t>At X ikke afbryder, når andre taler eller giver en instruktion</a:t>
            </a:r>
            <a:endParaRPr lang="da-DK" sz="1300" dirty="0" smtClean="0">
              <a:ea typeface="Calibri"/>
              <a:cs typeface="Times New Roman"/>
            </a:endParaRPr>
          </a:p>
          <a:p>
            <a:r>
              <a:rPr lang="da-DK" sz="1600" dirty="0" smtClean="0"/>
              <a:t>Delmål for 1. uddannelsesår</a:t>
            </a:r>
          </a:p>
          <a:p>
            <a:pPr lvl="1">
              <a:buFont typeface="+mj-lt"/>
              <a:buAutoNum type="arabicPeriod"/>
            </a:pPr>
            <a:r>
              <a:rPr lang="da-DK" sz="1200" dirty="0" smtClean="0"/>
              <a:t>At X deltager i fredagscafé</a:t>
            </a:r>
          </a:p>
          <a:p>
            <a:pPr lvl="1">
              <a:buFont typeface="+mj-lt"/>
              <a:buAutoNum type="arabicPeriod"/>
            </a:pPr>
            <a:r>
              <a:rPr lang="da-DK" sz="1200" dirty="0" smtClean="0"/>
              <a:t>At X sammen med stamgruppen planlægger og gennemfører temafest i efteråret</a:t>
            </a:r>
          </a:p>
          <a:p>
            <a:pPr lvl="1">
              <a:buFont typeface="+mj-lt"/>
              <a:buAutoNum type="arabicPeriod"/>
            </a:pPr>
            <a:r>
              <a:rPr lang="da-DK" sz="1200" dirty="0" smtClean="0"/>
              <a:t>At X tilmeldes en aktivitet i HIVO </a:t>
            </a:r>
          </a:p>
          <a:p>
            <a:pPr lvl="1">
              <a:buFont typeface="+mj-lt"/>
              <a:buAutoNum type="arabicPeriod"/>
            </a:pPr>
            <a:r>
              <a:rPr lang="da-DK" sz="1200" dirty="0" smtClean="0"/>
              <a:t>At X lærer at markere, når han vil sige noget.</a:t>
            </a:r>
          </a:p>
          <a:p>
            <a:r>
              <a:rPr lang="da-DK" sz="1600" dirty="0" smtClean="0"/>
              <a:t>Status og progression</a:t>
            </a:r>
          </a:p>
          <a:p>
            <a:pPr lvl="1">
              <a:buFont typeface="+mj-lt"/>
              <a:buAutoNum type="arabicPeriod"/>
            </a:pPr>
            <a:r>
              <a:rPr lang="da-DK" sz="1200" dirty="0" smtClean="0"/>
              <a:t>X var i første del af </a:t>
            </a:r>
            <a:r>
              <a:rPr lang="da-DK" sz="1200" dirty="0" err="1" smtClean="0"/>
              <a:t>STU’en</a:t>
            </a:r>
            <a:r>
              <a:rPr lang="da-DK" sz="1200" dirty="0" smtClean="0"/>
              <a:t> ikke begejstret for fredagscafé. Han kunne ikke se formålet med aktiviteten og ville gerne holde tidligt weekend. Dog deltager han med stor glæde når det er </a:t>
            </a:r>
            <a:r>
              <a:rPr lang="da-DK" sz="1200" dirty="0" err="1" smtClean="0"/>
              <a:t>gamingcafé</a:t>
            </a:r>
            <a:r>
              <a:rPr lang="da-DK" sz="1200" dirty="0" smtClean="0"/>
              <a:t> den sidste fredag i måneden. Generelt trives X bedst, når der er en </a:t>
            </a:r>
            <a:r>
              <a:rPr lang="da-DK" sz="1200" dirty="0" err="1" smtClean="0"/>
              <a:t>rammesat</a:t>
            </a:r>
            <a:r>
              <a:rPr lang="da-DK" sz="1200" dirty="0" smtClean="0"/>
              <a:t> aktivitet i </a:t>
            </a:r>
            <a:r>
              <a:rPr lang="da-DK" sz="1200" dirty="0" err="1" smtClean="0"/>
              <a:t>fredagscafén</a:t>
            </a:r>
            <a:r>
              <a:rPr lang="da-DK" sz="1200" dirty="0" smtClean="0"/>
              <a:t>. Han har stadig brug for omfattende støtte til at indgå i ”smalltalk” og hyggesituationer. Når der er aktiviteter, som X kender fra sit fritidsliv eller som han kender ”reglerne” for, kan han indgå med let vejledning – fx når der spilles FIFA eller når der spilles brætspillet EGO. Især </a:t>
            </a:r>
            <a:r>
              <a:rPr lang="da-DK" sz="1200" dirty="0" err="1" smtClean="0"/>
              <a:t>ifm</a:t>
            </a:r>
            <a:r>
              <a:rPr lang="da-DK" sz="1200" dirty="0" smtClean="0"/>
              <a:t>. brætspil skal X dog fortsat støttes til ikke at blive styrende i spillet eller opfarende, hvis det ikke går hans vej. Der er fredagscafe i 1½ time hver fredag. </a:t>
            </a:r>
          </a:p>
          <a:p>
            <a:pPr lvl="1">
              <a:buFont typeface="+mj-lt"/>
              <a:buAutoNum type="arabicPeriod"/>
            </a:pPr>
            <a:r>
              <a:rPr lang="da-DK" sz="1200" dirty="0" smtClean="0"/>
              <a:t>X har sammen med sin gruppe planlagt og gennemført en ”</a:t>
            </a:r>
            <a:r>
              <a:rPr lang="da-DK" sz="1200" dirty="0" err="1" smtClean="0"/>
              <a:t>Halloween</a:t>
            </a:r>
            <a:r>
              <a:rPr lang="da-DK" sz="1200" dirty="0" smtClean="0"/>
              <a:t>” fest for de øvrige elever. X havde store vanskeligheder ved samarbejdsøvelserne, men profiterede af at blive udnævnt til særlige opgaver. X var ansvarlig for at tape sorte affaldssække over alle vinduer og hænge spindelvæv op i loftet. V gav tydelige instruktioner ift. materialeanvendelse og hvordan materialet skulle hænges op. X kunne derefter selv klare opgaven. Derudover sørgede X for, at alt græskarfyldet fra græskarhovederne blev overgivet til køkkenholdet efter instruktion.  På selve aftenen var det ham, der skænkede sodavand og ”drinks” i glas – X kan ikke uden svær kompensation styre pengekassen og havde ikke noget ønske om at prøve dette. X ser fortsat ikke sin indsats i en samarbejdssammenhæng – han profiterer af individuel feedback, men kan ikke overfører ”ros til gruppen” til sig selv.</a:t>
            </a:r>
          </a:p>
          <a:p>
            <a:pPr lvl="1">
              <a:buFont typeface="+mj-lt"/>
              <a:buAutoNum type="arabicPeriod"/>
            </a:pPr>
            <a:r>
              <a:rPr lang="da-DK" sz="1200" dirty="0" smtClean="0"/>
              <a:t> X er startet til Hockey i HIVO hver onsdag. Han har været </a:t>
            </a:r>
            <a:r>
              <a:rPr lang="da-DK" sz="1200" dirty="0" err="1" smtClean="0"/>
              <a:t>afsted</a:t>
            </a:r>
            <a:r>
              <a:rPr lang="da-DK" sz="1200" dirty="0" smtClean="0"/>
              <a:t> 4 gange. X er ikke glad for at svede eller bevæge sig, men han har alligevel fremmødt hver gang – han er glad for at have fået genetableret relationen med en tidligere klassekammerat, som også spiller Hockey. De to drenge har planer om, at gå ud at spise pizza efter Hockey en gang imellem. Mor vil støtte op om det, så relationen mellem drengene styrkes. </a:t>
            </a:r>
          </a:p>
          <a:p>
            <a:pPr lvl="1">
              <a:buFont typeface="+mj-lt"/>
              <a:buAutoNum type="arabicPeriod"/>
            </a:pPr>
            <a:r>
              <a:rPr lang="da-DK" sz="1200" dirty="0" smtClean="0"/>
              <a:t>Der arbejdes med dette mål i alle fagene på STU. Det går bedst i ”Praktiktid”, hvor X har fundet ud af konsekvensen af ikke at høre en instruktion er at man kan gå glip af en spændende opgave. Langt vanskeligere er det i sociale sammenhænge og </a:t>
            </a:r>
            <a:r>
              <a:rPr lang="da-DK" sz="1200" dirty="0" err="1" smtClean="0"/>
              <a:t>fag-fagene</a:t>
            </a:r>
            <a:r>
              <a:rPr lang="da-DK" sz="1200" dirty="0" smtClean="0"/>
              <a:t> som fx samfundsfag, hvor X stadig skal mindes om at markere og vente – også selvom han har svaret. X oplever ikke, at andre elevers bud på et svar bidrager til at gøre gruppen klogere – her er han fortsat meget optaget af sig selv – og det vil fortsat være et støttepunkt fremover. </a:t>
            </a:r>
          </a:p>
          <a:p>
            <a:pPr lvl="1">
              <a:buNone/>
            </a:pPr>
            <a:endParaRPr lang="da-DK" sz="1200" dirty="0" smtClean="0"/>
          </a:p>
          <a:p>
            <a:pPr lvl="1">
              <a:buFont typeface="+mj-lt"/>
              <a:buAutoNum type="arabicPeriod"/>
            </a:pPr>
            <a:endParaRPr lang="da-DK"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Med din sidemand</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Hvilke udfordringer giver den nye uddannelsesplan jer, I jeres respektive arbejde?</a:t>
            </a:r>
          </a:p>
          <a:p>
            <a:pPr lvl="1"/>
            <a:r>
              <a:rPr lang="da-DK" dirty="0" smtClean="0"/>
              <a:t>Praktisk?</a:t>
            </a:r>
          </a:p>
          <a:p>
            <a:pPr lvl="1"/>
            <a:r>
              <a:rPr lang="da-DK" dirty="0" smtClean="0"/>
              <a:t>Fagligt/Kompetencer?</a:t>
            </a:r>
          </a:p>
          <a:p>
            <a:pPr lvl="1"/>
            <a:r>
              <a:rPr lang="da-DK" dirty="0" smtClean="0"/>
              <a:t>Andet?</a:t>
            </a:r>
          </a:p>
          <a:p>
            <a:r>
              <a:rPr lang="da-DK" dirty="0" smtClean="0"/>
              <a:t>Hvilke potentialer er der i denne måde at arbejde med uddannelsesplanerne på?</a:t>
            </a:r>
          </a:p>
          <a:p>
            <a:pPr lvl="1"/>
            <a:r>
              <a:rPr lang="da-DK" dirty="0" smtClean="0"/>
              <a:t>Praktisk?</a:t>
            </a:r>
          </a:p>
          <a:p>
            <a:pPr lvl="1"/>
            <a:r>
              <a:rPr lang="da-DK" dirty="0" smtClean="0"/>
              <a:t>Fagligt/Kompetencer</a:t>
            </a:r>
            <a:r>
              <a:rPr lang="da-DK" dirty="0" smtClean="0"/>
              <a:t>?</a:t>
            </a:r>
            <a:endParaRPr lang="da-DK" dirty="0" smtClean="0"/>
          </a:p>
          <a:p>
            <a:pPr lvl="1"/>
            <a:r>
              <a:rPr lang="da-DK" dirty="0" smtClean="0"/>
              <a:t>Andet?</a:t>
            </a:r>
          </a:p>
        </p:txBody>
      </p:sp>
      <p:pic>
        <p:nvPicPr>
          <p:cNvPr id="7170" name="Picture 2" descr="Billedresultat for dupont dupont">
            <a:hlinkClick r:id="rId2"/>
          </p:cNvPr>
          <p:cNvPicPr>
            <a:picLocks noChangeAspect="1" noChangeArrowheads="1"/>
          </p:cNvPicPr>
          <p:nvPr/>
        </p:nvPicPr>
        <p:blipFill>
          <a:blip r:embed="rId3" cstate="print"/>
          <a:srcRect/>
          <a:stretch>
            <a:fillRect/>
          </a:stretch>
        </p:blipFill>
        <p:spPr bwMode="auto">
          <a:xfrm>
            <a:off x="6588224" y="4509120"/>
            <a:ext cx="2381250" cy="22098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Kompetencebevis</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Det er uddannelsesstedet, der skal skrive kompetencebeviserne. </a:t>
            </a:r>
            <a:endParaRPr lang="da-DK" dirty="0" smtClean="0"/>
          </a:p>
          <a:p>
            <a:r>
              <a:rPr lang="da-DK" dirty="0" smtClean="0"/>
              <a:t>Skabelonen findes her: </a:t>
            </a:r>
            <a:r>
              <a:rPr lang="da-DK" dirty="0" smtClean="0">
                <a:hlinkClick r:id="rId2"/>
              </a:rPr>
              <a:t>https://</a:t>
            </a:r>
            <a:r>
              <a:rPr lang="da-DK" dirty="0" smtClean="0">
                <a:hlinkClick r:id="rId2"/>
              </a:rPr>
              <a:t>www.uvm.dk/Uddannelser/Anden-uddannelse-og-undervisning/Ungdomsuddannelse-for-unge-med-saerlige-behov</a:t>
            </a:r>
            <a:r>
              <a:rPr lang="da-DK" dirty="0" smtClean="0"/>
              <a:t> </a:t>
            </a:r>
          </a:p>
          <a:p>
            <a:r>
              <a:rPr lang="da-DK" dirty="0" smtClean="0"/>
              <a:t>Adgang – dele eller ”gør det bare”? Afhænger m</a:t>
            </a:r>
            <a:r>
              <a:rPr lang="da-DK" dirty="0" smtClean="0">
                <a:sym typeface="Wingdings" pitchFamily="2" charset="2"/>
              </a:rPr>
              <a:t>åske af, om den unge er mange forskellige steder? Formelt er det ”sidste uddannelsessted”, der skal udfylde – men…</a:t>
            </a:r>
            <a:endParaRPr lang="da-DK"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188640"/>
            <a:ext cx="8229600" cy="1143000"/>
          </a:xfrm>
        </p:spPr>
        <p:txBody>
          <a:bodyPr/>
          <a:lstStyle/>
          <a:p>
            <a:r>
              <a:rPr lang="da-DK" dirty="0" smtClean="0"/>
              <a:t>Mig, mig, mig, mig….</a:t>
            </a:r>
            <a:endParaRPr lang="da-DK" dirty="0"/>
          </a:p>
        </p:txBody>
      </p:sp>
      <p:pic>
        <p:nvPicPr>
          <p:cNvPr id="20482" name="Picture 2" descr="Billedresultat for always be yourself unless you can be">
            <a:hlinkClick r:id="rId2"/>
          </p:cNvPr>
          <p:cNvPicPr>
            <a:picLocks noChangeAspect="1" noChangeArrowheads="1"/>
          </p:cNvPicPr>
          <p:nvPr/>
        </p:nvPicPr>
        <p:blipFill>
          <a:blip r:embed="rId3" cstate="print"/>
          <a:srcRect/>
          <a:stretch>
            <a:fillRect/>
          </a:stretch>
        </p:blipFill>
        <p:spPr bwMode="auto">
          <a:xfrm>
            <a:off x="1979712" y="1556792"/>
            <a:ext cx="4922912" cy="49229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Om beskrivelserne – uddannelsesplan og især kompetencebevis </a:t>
            </a:r>
            <a:endParaRPr lang="da-DK" dirty="0"/>
          </a:p>
        </p:txBody>
      </p:sp>
      <p:sp>
        <p:nvSpPr>
          <p:cNvPr id="3" name="Pladsholder til indhold 2"/>
          <p:cNvSpPr>
            <a:spLocks noGrp="1"/>
          </p:cNvSpPr>
          <p:nvPr>
            <p:ph idx="1"/>
          </p:nvPr>
        </p:nvSpPr>
        <p:spPr/>
        <p:txBody>
          <a:bodyPr>
            <a:normAutofit lnSpcReduction="10000"/>
          </a:bodyPr>
          <a:lstStyle/>
          <a:p>
            <a:r>
              <a:rPr lang="da-DK" dirty="0" smtClean="0"/>
              <a:t>Tænk på hvem modtager er…</a:t>
            </a:r>
          </a:p>
          <a:p>
            <a:r>
              <a:rPr lang="da-DK" dirty="0" smtClean="0"/>
              <a:t>Vurdering af elevens skånehensyn, kompensationsbehov og arbejdsevne</a:t>
            </a:r>
          </a:p>
          <a:p>
            <a:r>
              <a:rPr lang="da-DK" dirty="0" smtClean="0"/>
              <a:t>IKKE en vurdering af elevens værdi som medmenneske</a:t>
            </a:r>
          </a:p>
          <a:p>
            <a:r>
              <a:rPr lang="da-DK" dirty="0" smtClean="0"/>
              <a:t>Tænk evt. i skalaer – fx hvor 1 = totalt selvhjulpen og 5 = total kompensation </a:t>
            </a:r>
          </a:p>
          <a:p>
            <a:pPr>
              <a:buNone/>
            </a:pPr>
            <a:r>
              <a:rPr lang="da-DK" dirty="0" smtClean="0"/>
              <a:t>	</a:t>
            </a:r>
            <a:r>
              <a:rPr lang="da-DK" dirty="0" smtClean="0"/>
              <a:t>– eller jf. kompetencebevis: Kan/Kan ikke – kan med støtte</a:t>
            </a:r>
            <a:endParaRPr lang="da-DK"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Kompetencebevis</a:t>
            </a:r>
            <a:endParaRPr lang="da-DK" dirty="0"/>
          </a:p>
        </p:txBody>
      </p:sp>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kstboks 14"/>
          <p:cNvSpPr txBox="1"/>
          <p:nvPr/>
        </p:nvSpPr>
        <p:spPr>
          <a:xfrm>
            <a:off x="4067944" y="1340768"/>
            <a:ext cx="5076056" cy="5478423"/>
          </a:xfrm>
          <a:prstGeom prst="rect">
            <a:avLst/>
          </a:prstGeom>
          <a:noFill/>
        </p:spPr>
        <p:txBody>
          <a:bodyPr wrap="square" rtlCol="0">
            <a:spAutoFit/>
          </a:bodyPr>
          <a:lstStyle/>
          <a:p>
            <a:pPr>
              <a:buFont typeface="Arial" pitchFamily="34" charset="0"/>
              <a:buChar char="•"/>
            </a:pPr>
            <a:r>
              <a:rPr lang="da-DK" sz="1400" dirty="0" smtClean="0"/>
              <a:t> Uddannelsesstedet er ansvarlige.  Det skal udfyldes senest </a:t>
            </a:r>
            <a:r>
              <a:rPr lang="da-DK" sz="1400" dirty="0" err="1" smtClean="0"/>
              <a:t>ifm</a:t>
            </a:r>
            <a:r>
              <a:rPr lang="da-DK" sz="1400" dirty="0" smtClean="0"/>
              <a:t>. uddannelsens afslutning.</a:t>
            </a:r>
          </a:p>
          <a:p>
            <a:endParaRPr lang="da-DK" sz="1400" dirty="0" smtClean="0"/>
          </a:p>
          <a:p>
            <a:pPr>
              <a:buFont typeface="Arial" pitchFamily="34" charset="0"/>
              <a:buChar char="•"/>
            </a:pPr>
            <a:r>
              <a:rPr lang="da-DK" sz="1400" dirty="0" smtClean="0"/>
              <a:t> </a:t>
            </a:r>
            <a:r>
              <a:rPr lang="da-DK" sz="1400" dirty="0" smtClean="0"/>
              <a:t>Der er kun plads til foto på forside. Lav evt. en </a:t>
            </a:r>
            <a:r>
              <a:rPr lang="da-DK" sz="1400" dirty="0" err="1" smtClean="0"/>
              <a:t>portfolio</a:t>
            </a:r>
            <a:r>
              <a:rPr lang="da-DK" sz="1400" dirty="0" smtClean="0"/>
              <a:t> eller benyt </a:t>
            </a:r>
            <a:r>
              <a:rPr lang="da-DK" sz="1400" dirty="0" err="1" smtClean="0"/>
              <a:t>facebook</a:t>
            </a:r>
            <a:r>
              <a:rPr lang="da-DK" sz="1400" dirty="0" smtClean="0"/>
              <a:t> til at dokumentere de gode oplevelser undervejs</a:t>
            </a:r>
          </a:p>
          <a:p>
            <a:endParaRPr lang="da-DK" sz="1400" dirty="0" smtClean="0"/>
          </a:p>
          <a:p>
            <a:pPr>
              <a:buFont typeface="Arial" pitchFamily="34" charset="0"/>
              <a:buChar char="•"/>
            </a:pPr>
            <a:r>
              <a:rPr lang="da-DK" sz="1400" dirty="0" smtClean="0"/>
              <a:t> </a:t>
            </a:r>
            <a:r>
              <a:rPr lang="da-DK" sz="1400" dirty="0" smtClean="0"/>
              <a:t>Under ”Mål/Ønsker” er der ”frit slag”.</a:t>
            </a:r>
          </a:p>
          <a:p>
            <a:endParaRPr lang="da-DK" sz="1400" dirty="0" smtClean="0"/>
          </a:p>
          <a:p>
            <a:pPr>
              <a:buFont typeface="Arial" pitchFamily="34" charset="0"/>
              <a:buChar char="•"/>
            </a:pPr>
            <a:r>
              <a:rPr lang="da-DK" sz="1400" dirty="0" smtClean="0"/>
              <a:t> </a:t>
            </a:r>
            <a:r>
              <a:rPr lang="da-DK" sz="1400" dirty="0" smtClean="0"/>
              <a:t>Under ”Beskæftigelsesperspektiver” – vær varsom og inddrag gerne Jobcentret. Husk på grænserne for jeres faglighed… </a:t>
            </a:r>
          </a:p>
          <a:p>
            <a:endParaRPr lang="da-DK" sz="1400" dirty="0" smtClean="0"/>
          </a:p>
          <a:p>
            <a:pPr lvl="1">
              <a:buFont typeface="Arial" pitchFamily="34" charset="0"/>
              <a:buChar char="•"/>
            </a:pPr>
            <a:r>
              <a:rPr lang="da-DK" sz="1400" dirty="0" smtClean="0"/>
              <a:t>Det er REHAB teamet, der beslutter om der skal være tale om fleksjob, ressourceforløb eller pension – eller andet… </a:t>
            </a:r>
          </a:p>
          <a:p>
            <a:pPr lvl="1"/>
            <a:endParaRPr lang="da-DK" sz="1400" dirty="0" smtClean="0"/>
          </a:p>
          <a:p>
            <a:pPr lvl="1">
              <a:buFont typeface="Arial" pitchFamily="34" charset="0"/>
              <a:buChar char="•"/>
            </a:pPr>
            <a:r>
              <a:rPr lang="da-DK" sz="1400" dirty="0" smtClean="0"/>
              <a:t>Hvis der er lavet konkrete aftaler kan det selvfølgeligt noteres - fx ordinær beskæftigelse med personlig assistance – optag på EGU eller lignende. </a:t>
            </a:r>
          </a:p>
          <a:p>
            <a:pPr lvl="1"/>
            <a:endParaRPr lang="da-DK" sz="1400" dirty="0" smtClean="0"/>
          </a:p>
          <a:p>
            <a:pPr lvl="1">
              <a:buFont typeface="Arial" pitchFamily="34" charset="0"/>
              <a:buChar char="•"/>
            </a:pPr>
            <a:r>
              <a:rPr lang="da-DK" sz="1400" dirty="0" smtClean="0"/>
              <a:t>Man kunne ellers fx skrive: ”X skal på møde i </a:t>
            </a:r>
            <a:r>
              <a:rPr lang="da-DK" sz="1400" dirty="0" err="1" smtClean="0"/>
              <a:t>Rehabteamet</a:t>
            </a:r>
            <a:r>
              <a:rPr lang="da-DK" sz="1400" dirty="0" smtClean="0"/>
              <a:t> i august måned. Det er derfor uafklaret om de opnåede kompetencer rækker til et fleksjob eller om der skal yderligere afprøvning til”. </a:t>
            </a:r>
          </a:p>
          <a:p>
            <a:pPr lvl="1"/>
            <a:endParaRPr lang="da-DK" sz="1400" dirty="0" smtClean="0"/>
          </a:p>
          <a:p>
            <a:pPr>
              <a:buFont typeface="Arial" pitchFamily="34" charset="0"/>
              <a:buChar char="•"/>
            </a:pPr>
            <a:r>
              <a:rPr lang="da-DK" sz="1400" dirty="0" smtClean="0"/>
              <a:t> </a:t>
            </a:r>
            <a:r>
              <a:rPr lang="da-DK" sz="1400" dirty="0" smtClean="0"/>
              <a:t>Vil det være en fordel, at få sagerne på REHAB tidligere? </a:t>
            </a:r>
          </a:p>
          <a:p>
            <a:pPr>
              <a:buFont typeface="Arial" pitchFamily="34" charset="0"/>
              <a:buChar char="•"/>
            </a:pPr>
            <a:endParaRPr lang="da-DK" sz="1400" dirty="0"/>
          </a:p>
        </p:txBody>
      </p:sp>
      <p:pic>
        <p:nvPicPr>
          <p:cNvPr id="6148" name="Picture 4"/>
          <p:cNvPicPr>
            <a:picLocks noChangeAspect="1" noChangeArrowheads="1"/>
          </p:cNvPicPr>
          <p:nvPr/>
        </p:nvPicPr>
        <p:blipFill>
          <a:blip r:embed="rId2" cstate="print"/>
          <a:srcRect l="29921" t="18446" r="38579" b="46994"/>
          <a:stretch>
            <a:fillRect/>
          </a:stretch>
        </p:blipFill>
        <p:spPr bwMode="auto">
          <a:xfrm>
            <a:off x="179512" y="1772816"/>
            <a:ext cx="3885432"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Kompetencebevis</a:t>
            </a:r>
            <a:endParaRPr lang="da-DK" dirty="0"/>
          </a:p>
        </p:txBody>
      </p:sp>
      <p:pic>
        <p:nvPicPr>
          <p:cNvPr id="34818" name="Picture 2"/>
          <p:cNvPicPr>
            <a:picLocks noChangeAspect="1" noChangeArrowheads="1"/>
          </p:cNvPicPr>
          <p:nvPr/>
        </p:nvPicPr>
        <p:blipFill>
          <a:blip r:embed="rId2" cstate="print"/>
          <a:srcRect l="28121" t="36446" r="27779" b="19635"/>
          <a:stretch>
            <a:fillRect/>
          </a:stretch>
        </p:blipFill>
        <p:spPr bwMode="auto">
          <a:xfrm>
            <a:off x="251520" y="1268760"/>
            <a:ext cx="6015619" cy="3744416"/>
          </a:xfrm>
          <a:prstGeom prst="rect">
            <a:avLst/>
          </a:prstGeom>
          <a:noFill/>
          <a:ln w="9525">
            <a:noFill/>
            <a:miter lim="800000"/>
            <a:headEnd/>
            <a:tailEnd/>
          </a:ln>
        </p:spPr>
      </p:pic>
      <p:sp>
        <p:nvSpPr>
          <p:cNvPr id="8" name="Tekstboks 7"/>
          <p:cNvSpPr txBox="1"/>
          <p:nvPr/>
        </p:nvSpPr>
        <p:spPr>
          <a:xfrm>
            <a:off x="107504" y="5157192"/>
            <a:ext cx="6192688" cy="2308324"/>
          </a:xfrm>
          <a:prstGeom prst="rect">
            <a:avLst/>
          </a:prstGeom>
          <a:noFill/>
        </p:spPr>
        <p:txBody>
          <a:bodyPr wrap="square" rtlCol="0">
            <a:spAutoFit/>
          </a:bodyPr>
          <a:lstStyle/>
          <a:p>
            <a:pPr>
              <a:buFont typeface="Arial" pitchFamily="34" charset="0"/>
              <a:buChar char="•"/>
            </a:pPr>
            <a:r>
              <a:rPr lang="da-DK" dirty="0" smtClean="0"/>
              <a:t> Tilsvarende felt for:  ”3.2: Personlige kompetencer ” og ”3.3: Sociale Kompetencer”</a:t>
            </a:r>
          </a:p>
          <a:p>
            <a:pPr>
              <a:buFont typeface="Arial" pitchFamily="34" charset="0"/>
              <a:buChar char="•"/>
            </a:pPr>
            <a:r>
              <a:rPr lang="da-DK" dirty="0" smtClean="0"/>
              <a:t> Der må gerne indskrives flere mål – men husk omtanke</a:t>
            </a:r>
          </a:p>
          <a:p>
            <a:pPr>
              <a:buFont typeface="Arial" pitchFamily="34" charset="0"/>
              <a:buChar char="•"/>
            </a:pPr>
            <a:r>
              <a:rPr lang="da-DK" dirty="0" smtClean="0"/>
              <a:t>Hvis man kun har eleven første år eller andet år? Har eleven opfyldt relevante </a:t>
            </a:r>
            <a:r>
              <a:rPr lang="da-DK" dirty="0" err="1" smtClean="0"/>
              <a:t>læringsmål</a:t>
            </a:r>
            <a:r>
              <a:rPr lang="da-DK" dirty="0" smtClean="0"/>
              <a:t> eller er fokus uændret fremadrettet?</a:t>
            </a:r>
          </a:p>
          <a:p>
            <a:pPr>
              <a:buFont typeface="Arial" pitchFamily="34" charset="0"/>
              <a:buChar char="•"/>
            </a:pPr>
            <a:endParaRPr lang="da-DK" dirty="0" smtClean="0"/>
          </a:p>
          <a:p>
            <a:r>
              <a:rPr lang="da-DK" dirty="0" smtClean="0"/>
              <a:t>  </a:t>
            </a:r>
            <a:endParaRPr lang="da-DK" dirty="0"/>
          </a:p>
        </p:txBody>
      </p:sp>
      <p:sp>
        <p:nvSpPr>
          <p:cNvPr id="9" name="Tekstboks 8"/>
          <p:cNvSpPr txBox="1"/>
          <p:nvPr/>
        </p:nvSpPr>
        <p:spPr>
          <a:xfrm>
            <a:off x="6372200" y="1124744"/>
            <a:ext cx="2520280" cy="5324535"/>
          </a:xfrm>
          <a:prstGeom prst="rect">
            <a:avLst/>
          </a:prstGeom>
          <a:solidFill>
            <a:schemeClr val="bg1"/>
          </a:solidFill>
        </p:spPr>
        <p:txBody>
          <a:bodyPr wrap="square" rtlCol="0">
            <a:spAutoFit/>
          </a:bodyPr>
          <a:lstStyle/>
          <a:p>
            <a:r>
              <a:rPr lang="da-DK" sz="1400" dirty="0" smtClean="0"/>
              <a:t>Eksempel: </a:t>
            </a:r>
          </a:p>
          <a:p>
            <a:endParaRPr lang="da-DK" sz="1400" dirty="0" smtClean="0"/>
          </a:p>
          <a:p>
            <a:r>
              <a:rPr lang="da-DK" sz="1400" dirty="0" smtClean="0"/>
              <a:t>Mål 1: At X lærer at transportere sig selv på knallert: Kan r</a:t>
            </a:r>
          </a:p>
          <a:p>
            <a:r>
              <a:rPr lang="da-DK" sz="1400" dirty="0" smtClean="0"/>
              <a:t>Uddybende: X erhvervede Knallertkørekort gennem ungdomsskolen i juni 2016.</a:t>
            </a:r>
          </a:p>
          <a:p>
            <a:endParaRPr lang="da-DK" sz="1400" dirty="0" smtClean="0"/>
          </a:p>
          <a:p>
            <a:r>
              <a:rPr lang="da-DK" sz="1400" dirty="0" smtClean="0"/>
              <a:t>Mål 2: At X lærer at finde vej og begå sig i trafikken: Kan med støtte.</a:t>
            </a:r>
          </a:p>
          <a:p>
            <a:r>
              <a:rPr lang="da-DK" sz="1400" dirty="0" smtClean="0"/>
              <a:t>Uddybende : X begår sig helt selvstændigt og med høj trafiksikkerhed. Dog er han fortsat udfordret på stedsansen. Når X skal lære vejen til et nyt sted er det vigtigt, at der er en følger med ham første gang, så X kan se vejen og udpege pejlemærker. X har lært at spørge fremmede om vej, hvis han farer vild.</a:t>
            </a:r>
          </a:p>
          <a:p>
            <a:endParaRPr lang="da-DK"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Kompetencebevis</a:t>
            </a:r>
            <a:endParaRPr lang="da-DK" dirty="0"/>
          </a:p>
        </p:txBody>
      </p:sp>
      <p:sp>
        <p:nvSpPr>
          <p:cNvPr id="3" name="Pladsholder til indhold 2"/>
          <p:cNvSpPr>
            <a:spLocks noGrp="1"/>
          </p:cNvSpPr>
          <p:nvPr>
            <p:ph idx="1"/>
          </p:nvPr>
        </p:nvSpPr>
        <p:spPr>
          <a:xfrm>
            <a:off x="6156176" y="1600200"/>
            <a:ext cx="2530624" cy="5069160"/>
          </a:xfrm>
        </p:spPr>
        <p:txBody>
          <a:bodyPr>
            <a:normAutofit fontScale="55000" lnSpcReduction="20000"/>
          </a:bodyPr>
          <a:lstStyle/>
          <a:p>
            <a:r>
              <a:rPr lang="da-DK" dirty="0" smtClean="0"/>
              <a:t>Med til de faglige kompetencer er der mulighed for at vedhæfte certifikater – vedhæft også gerne beviser for personlige og sociale kompetencer – fx hvis den unge har deltaget i OCN certificeret forløb</a:t>
            </a:r>
          </a:p>
          <a:p>
            <a:pPr>
              <a:buNone/>
            </a:pPr>
            <a:endParaRPr lang="da-DK" dirty="0" smtClean="0"/>
          </a:p>
          <a:p>
            <a:r>
              <a:rPr lang="da-DK" dirty="0" smtClean="0"/>
              <a:t>”Den </a:t>
            </a:r>
            <a:r>
              <a:rPr lang="da-DK" dirty="0" smtClean="0"/>
              <a:t>enkelte unges </a:t>
            </a:r>
            <a:r>
              <a:rPr lang="da-DK" dirty="0" err="1" smtClean="0"/>
              <a:t>mestring</a:t>
            </a:r>
            <a:r>
              <a:rPr lang="da-DK" dirty="0" smtClean="0"/>
              <a:t> af kompetencen og konkrete støttebehov skal uddybes i forbindelse med hvert enkelt </a:t>
            </a:r>
            <a:r>
              <a:rPr lang="da-DK" dirty="0" err="1" smtClean="0"/>
              <a:t>læringsmål</a:t>
            </a:r>
            <a:r>
              <a:rPr lang="da-DK" dirty="0" smtClean="0"/>
              <a:t>. ”</a:t>
            </a:r>
            <a:endParaRPr lang="da-DK" dirty="0"/>
          </a:p>
        </p:txBody>
      </p:sp>
      <p:pic>
        <p:nvPicPr>
          <p:cNvPr id="35842" name="Picture 2"/>
          <p:cNvPicPr>
            <a:picLocks noChangeAspect="1" noChangeArrowheads="1"/>
          </p:cNvPicPr>
          <p:nvPr/>
        </p:nvPicPr>
        <p:blipFill>
          <a:blip r:embed="rId2" cstate="print"/>
          <a:srcRect l="28571" t="26366" r="28229" b="41235"/>
          <a:stretch>
            <a:fillRect/>
          </a:stretch>
        </p:blipFill>
        <p:spPr bwMode="auto">
          <a:xfrm>
            <a:off x="102702" y="1556792"/>
            <a:ext cx="5837449"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Kompetencebevis</a:t>
            </a:r>
            <a:endParaRPr lang="da-DK" dirty="0"/>
          </a:p>
        </p:txBody>
      </p:sp>
      <p:pic>
        <p:nvPicPr>
          <p:cNvPr id="36866" name="Picture 2"/>
          <p:cNvPicPr>
            <a:picLocks noChangeAspect="1" noChangeArrowheads="1"/>
          </p:cNvPicPr>
          <p:nvPr/>
        </p:nvPicPr>
        <p:blipFill>
          <a:blip r:embed="rId2" cstate="print"/>
          <a:srcRect l="29471" t="21326" r="30029" b="17475"/>
          <a:stretch>
            <a:fillRect/>
          </a:stretch>
        </p:blipFill>
        <p:spPr bwMode="auto">
          <a:xfrm>
            <a:off x="323528" y="1340768"/>
            <a:ext cx="4422138" cy="4176464"/>
          </a:xfrm>
          <a:prstGeom prst="rect">
            <a:avLst/>
          </a:prstGeom>
          <a:noFill/>
          <a:ln w="9525">
            <a:noFill/>
            <a:miter lim="800000"/>
            <a:headEnd/>
            <a:tailEnd/>
          </a:ln>
        </p:spPr>
      </p:pic>
      <p:sp>
        <p:nvSpPr>
          <p:cNvPr id="5" name="Tekstboks 4"/>
          <p:cNvSpPr txBox="1"/>
          <p:nvPr/>
        </p:nvSpPr>
        <p:spPr>
          <a:xfrm>
            <a:off x="5148064" y="1340768"/>
            <a:ext cx="3600400" cy="3139321"/>
          </a:xfrm>
          <a:prstGeom prst="rect">
            <a:avLst/>
          </a:prstGeom>
          <a:noFill/>
        </p:spPr>
        <p:txBody>
          <a:bodyPr wrap="square" rtlCol="0">
            <a:spAutoFit/>
          </a:bodyPr>
          <a:lstStyle/>
          <a:p>
            <a:r>
              <a:rPr lang="da-DK" dirty="0" smtClean="0"/>
              <a:t>I Vejle: </a:t>
            </a:r>
          </a:p>
          <a:p>
            <a:endParaRPr lang="da-DK" dirty="0" smtClean="0"/>
          </a:p>
          <a:p>
            <a:r>
              <a:rPr lang="da-DK" dirty="0" smtClean="0"/>
              <a:t>Uddannelsesdel er i udgangspunktet = Uddannelsessted</a:t>
            </a:r>
          </a:p>
          <a:p>
            <a:endParaRPr lang="da-DK" dirty="0" smtClean="0"/>
          </a:p>
          <a:p>
            <a:r>
              <a:rPr lang="da-DK" dirty="0" smtClean="0"/>
              <a:t>Dvs. hvis der er ét STU sted  behøves kun ét felt at blive udfyldt</a:t>
            </a:r>
          </a:p>
          <a:p>
            <a:r>
              <a:rPr lang="da-DK" dirty="0" smtClean="0"/>
              <a:t>Hvis der er tre steder – eller hvis forløbet ændres markant fra 1. til 2. til 3. år – udfylder man tre felter. </a:t>
            </a:r>
            <a:endParaRPr lang="da-DK" dirty="0" smtClean="0"/>
          </a:p>
          <a:p>
            <a:endParaRPr lang="da-DK"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Kompetencebevis</a:t>
            </a:r>
            <a:endParaRPr lang="da-DK" dirty="0"/>
          </a:p>
        </p:txBody>
      </p:sp>
      <p:sp>
        <p:nvSpPr>
          <p:cNvPr id="5" name="Tekstboks 4"/>
          <p:cNvSpPr txBox="1"/>
          <p:nvPr/>
        </p:nvSpPr>
        <p:spPr>
          <a:xfrm>
            <a:off x="611560" y="4437112"/>
            <a:ext cx="8136904" cy="1200329"/>
          </a:xfrm>
          <a:prstGeom prst="rect">
            <a:avLst/>
          </a:prstGeom>
          <a:noFill/>
        </p:spPr>
        <p:txBody>
          <a:bodyPr wrap="square" rtlCol="0">
            <a:spAutoFit/>
          </a:bodyPr>
          <a:lstStyle/>
          <a:p>
            <a:pPr>
              <a:buFont typeface="Arial" pitchFamily="34" charset="0"/>
              <a:buChar char="•"/>
            </a:pPr>
            <a:r>
              <a:rPr lang="da-DK" dirty="0" smtClean="0"/>
              <a:t> Der kan sagtens indskrives mere end 2 praktikforløb (tilføj flere kasser)</a:t>
            </a:r>
          </a:p>
          <a:p>
            <a:pPr>
              <a:buFont typeface="Arial" pitchFamily="34" charset="0"/>
              <a:buChar char="•"/>
            </a:pPr>
            <a:r>
              <a:rPr lang="da-DK" dirty="0" smtClean="0"/>
              <a:t> God idé med evaluering fra praktiksted – tal gerne med eller samarbejd med en virksomhedskonsulent  om en skabelon</a:t>
            </a:r>
            <a:endParaRPr lang="da-DK" dirty="0" smtClean="0"/>
          </a:p>
          <a:p>
            <a:endParaRPr lang="da-DK" dirty="0" smtClean="0"/>
          </a:p>
        </p:txBody>
      </p:sp>
      <p:pic>
        <p:nvPicPr>
          <p:cNvPr id="37890" name="Picture 2"/>
          <p:cNvPicPr>
            <a:picLocks noChangeAspect="1" noChangeArrowheads="1"/>
          </p:cNvPicPr>
          <p:nvPr/>
        </p:nvPicPr>
        <p:blipFill>
          <a:blip r:embed="rId2" cstate="print"/>
          <a:srcRect l="53771" t="17726" r="10679" b="53921"/>
          <a:stretch>
            <a:fillRect/>
          </a:stretch>
        </p:blipFill>
        <p:spPr bwMode="auto">
          <a:xfrm>
            <a:off x="1619672" y="1412776"/>
            <a:ext cx="5688632" cy="2835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Kompetencebevis </a:t>
            </a:r>
            <a:endParaRPr lang="da-DK" dirty="0"/>
          </a:p>
        </p:txBody>
      </p:sp>
      <p:pic>
        <p:nvPicPr>
          <p:cNvPr id="38914" name="Picture 2"/>
          <p:cNvPicPr>
            <a:picLocks noGrp="1" noChangeAspect="1" noChangeArrowheads="1"/>
          </p:cNvPicPr>
          <p:nvPr>
            <p:ph idx="1"/>
          </p:nvPr>
        </p:nvPicPr>
        <p:blipFill>
          <a:blip r:embed="rId2" cstate="print"/>
          <a:srcRect l="52273" t="74546" r="10227" b="14545"/>
          <a:stretch>
            <a:fillRect/>
          </a:stretch>
        </p:blipFill>
        <p:spPr bwMode="auto">
          <a:xfrm>
            <a:off x="467544" y="1340768"/>
            <a:ext cx="5544616" cy="1008112"/>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l="29750" t="27680" r="30200" b="40640"/>
          <a:stretch>
            <a:fillRect/>
          </a:stretch>
        </p:blipFill>
        <p:spPr bwMode="auto">
          <a:xfrm>
            <a:off x="467544" y="2492896"/>
            <a:ext cx="4968552" cy="2456363"/>
          </a:xfrm>
          <a:prstGeom prst="rect">
            <a:avLst/>
          </a:prstGeom>
          <a:noFill/>
          <a:ln w="9525">
            <a:noFill/>
            <a:miter lim="800000"/>
            <a:headEnd/>
            <a:tailEnd/>
          </a:ln>
        </p:spPr>
      </p:pic>
      <p:sp>
        <p:nvSpPr>
          <p:cNvPr id="7" name="Tekstboks 6"/>
          <p:cNvSpPr txBox="1"/>
          <p:nvPr/>
        </p:nvSpPr>
        <p:spPr>
          <a:xfrm>
            <a:off x="6012160" y="1412776"/>
            <a:ext cx="3024336" cy="5355312"/>
          </a:xfrm>
          <a:prstGeom prst="rect">
            <a:avLst/>
          </a:prstGeom>
          <a:noFill/>
        </p:spPr>
        <p:txBody>
          <a:bodyPr wrap="square" rtlCol="0">
            <a:spAutoFit/>
          </a:bodyPr>
          <a:lstStyle/>
          <a:p>
            <a:r>
              <a:rPr lang="da-DK" dirty="0" smtClean="0"/>
              <a:t>I Vejle: Del 5 omkring afklaringer forud for STU forløbet – her henvises til indstillingsgrundlaget</a:t>
            </a:r>
          </a:p>
          <a:p>
            <a:endParaRPr lang="da-DK" dirty="0" smtClean="0"/>
          </a:p>
          <a:p>
            <a:r>
              <a:rPr lang="da-DK" dirty="0" smtClean="0"/>
              <a:t>Elevens daglige funktionsniveau: ???</a:t>
            </a:r>
          </a:p>
          <a:p>
            <a:endParaRPr lang="da-DK" dirty="0" smtClean="0"/>
          </a:p>
          <a:p>
            <a:r>
              <a:rPr lang="da-DK" dirty="0" smtClean="0"/>
              <a:t>Samtykkeerklæringen – Det er vigtigt, at huske at få kompetencebeviset journaliseret elektronisk, så den unge eller andre myndigheder kan rekvirere det – også fremadrettet </a:t>
            </a:r>
          </a:p>
          <a:p>
            <a:endParaRPr lang="da-DK" dirty="0" smtClean="0"/>
          </a:p>
          <a:p>
            <a:r>
              <a:rPr lang="da-DK" dirty="0" smtClean="0"/>
              <a:t>Bemærk, at REHAB typisk skal have beviset i god tid inden indstillingen her til</a:t>
            </a:r>
            <a:endParaRPr lang="da-DK"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Med din sidemand</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Hvilke udfordringer giver </a:t>
            </a:r>
            <a:r>
              <a:rPr lang="da-DK" dirty="0" smtClean="0"/>
              <a:t>det </a:t>
            </a:r>
            <a:r>
              <a:rPr lang="da-DK" dirty="0" smtClean="0"/>
              <a:t>nye </a:t>
            </a:r>
            <a:r>
              <a:rPr lang="da-DK" dirty="0" smtClean="0"/>
              <a:t>kompetencebevis </a:t>
            </a:r>
            <a:r>
              <a:rPr lang="da-DK" dirty="0" smtClean="0"/>
              <a:t>jer, I jeres respektive arbejde?</a:t>
            </a:r>
          </a:p>
          <a:p>
            <a:pPr lvl="1"/>
            <a:r>
              <a:rPr lang="da-DK" dirty="0" smtClean="0"/>
              <a:t>Praktisk?</a:t>
            </a:r>
          </a:p>
          <a:p>
            <a:pPr lvl="1"/>
            <a:r>
              <a:rPr lang="da-DK" dirty="0" smtClean="0"/>
              <a:t>Fagligt/Kompetencer?</a:t>
            </a:r>
          </a:p>
          <a:p>
            <a:pPr lvl="1"/>
            <a:r>
              <a:rPr lang="da-DK" dirty="0" smtClean="0"/>
              <a:t>Andet?</a:t>
            </a:r>
          </a:p>
          <a:p>
            <a:r>
              <a:rPr lang="da-DK" dirty="0" smtClean="0"/>
              <a:t>Hvilke potentialer er der i denne måde at arbejde med </a:t>
            </a:r>
            <a:r>
              <a:rPr lang="da-DK" dirty="0" smtClean="0"/>
              <a:t>kompetencebeviserne på</a:t>
            </a:r>
            <a:r>
              <a:rPr lang="da-DK" dirty="0" smtClean="0"/>
              <a:t>?</a:t>
            </a:r>
          </a:p>
          <a:p>
            <a:pPr lvl="1"/>
            <a:r>
              <a:rPr lang="da-DK" dirty="0" smtClean="0"/>
              <a:t>Praktisk?</a:t>
            </a:r>
          </a:p>
          <a:p>
            <a:pPr lvl="1"/>
            <a:r>
              <a:rPr lang="da-DK" dirty="0" smtClean="0"/>
              <a:t>Fagligt/Kompetencer</a:t>
            </a:r>
            <a:r>
              <a:rPr lang="da-DK" dirty="0" smtClean="0"/>
              <a:t>?</a:t>
            </a:r>
            <a:endParaRPr lang="da-DK" dirty="0" smtClean="0"/>
          </a:p>
          <a:p>
            <a:pPr lvl="1"/>
            <a:r>
              <a:rPr lang="da-DK" dirty="0" smtClean="0"/>
              <a:t>Andet?</a:t>
            </a:r>
          </a:p>
        </p:txBody>
      </p:sp>
      <p:pic>
        <p:nvPicPr>
          <p:cNvPr id="7170" name="Picture 2" descr="Billedresultat for dupont dupont">
            <a:hlinkClick r:id="rId2"/>
          </p:cNvPr>
          <p:cNvPicPr>
            <a:picLocks noChangeAspect="1" noChangeArrowheads="1"/>
          </p:cNvPicPr>
          <p:nvPr/>
        </p:nvPicPr>
        <p:blipFill>
          <a:blip r:embed="rId3" cstate="print"/>
          <a:srcRect/>
          <a:stretch>
            <a:fillRect/>
          </a:stretch>
        </p:blipFill>
        <p:spPr bwMode="auto">
          <a:xfrm>
            <a:off x="6588224" y="4509120"/>
            <a:ext cx="2381250" cy="22098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Ændringer på UU delen?</a:t>
            </a:r>
            <a:endParaRPr lang="da-DK" dirty="0"/>
          </a:p>
        </p:txBody>
      </p:sp>
      <p:sp>
        <p:nvSpPr>
          <p:cNvPr id="3" name="Pladsholder til indhold 2"/>
          <p:cNvSpPr>
            <a:spLocks noGrp="1"/>
          </p:cNvSpPr>
          <p:nvPr>
            <p:ph idx="1"/>
          </p:nvPr>
        </p:nvSpPr>
        <p:spPr>
          <a:xfrm>
            <a:off x="467544" y="1196752"/>
            <a:ext cx="8229600" cy="5069160"/>
          </a:xfrm>
        </p:spPr>
        <p:txBody>
          <a:bodyPr>
            <a:noAutofit/>
          </a:bodyPr>
          <a:lstStyle/>
          <a:p>
            <a:r>
              <a:rPr lang="da-DK" sz="2000" dirty="0" err="1" smtClean="0"/>
              <a:t>Tjahh</a:t>
            </a:r>
            <a:r>
              <a:rPr lang="da-DK" sz="2000" dirty="0" smtClean="0"/>
              <a:t>? Afhængigt af praksis i de enkelte </a:t>
            </a:r>
            <a:r>
              <a:rPr lang="da-DK" sz="2000" dirty="0" err="1" smtClean="0"/>
              <a:t>UU’ere</a:t>
            </a:r>
            <a:endParaRPr lang="da-DK" sz="2000" dirty="0" smtClean="0"/>
          </a:p>
          <a:p>
            <a:r>
              <a:rPr lang="da-DK" sz="2000" dirty="0" smtClean="0"/>
              <a:t>Handleansvaret på UU delen er tydeliggjort – der henvises ikke længere til vejledningsloven direkte i STU loven (bopælskommune styrer handling)</a:t>
            </a:r>
          </a:p>
          <a:p>
            <a:r>
              <a:rPr lang="da-DK" sz="2000" dirty="0" smtClean="0"/>
              <a:t>Vejledningen til loven tager ikke højde for forskellen mellem folkeregisterkommune (opholdskommune) og folketalskommune (betalingskommune)</a:t>
            </a:r>
          </a:p>
          <a:p>
            <a:r>
              <a:rPr lang="da-DK" sz="2000" dirty="0" smtClean="0"/>
              <a:t>Udfordringen </a:t>
            </a:r>
            <a:r>
              <a:rPr lang="da-DK" sz="2000" dirty="0" smtClean="0"/>
              <a:t>i den nye </a:t>
            </a:r>
            <a:r>
              <a:rPr lang="da-DK" sz="2000" dirty="0" smtClean="0"/>
              <a:t>vejledning til loven (og </a:t>
            </a:r>
            <a:r>
              <a:rPr lang="da-DK" sz="2000" dirty="0" smtClean="0"/>
              <a:t>den gamle) er, at der opereres med </a:t>
            </a:r>
            <a:r>
              <a:rPr lang="da-DK" sz="2000" dirty="0" smtClean="0"/>
              <a:t>et </a:t>
            </a:r>
            <a:r>
              <a:rPr lang="da-DK" sz="2000" dirty="0" smtClean="0"/>
              <a:t>”hjemkommune begreb”, som altså er anderledes, end det man normalt bruger i sociallovgivningen og i retssikkerhedsloven. </a:t>
            </a:r>
          </a:p>
          <a:p>
            <a:r>
              <a:rPr lang="da-DK" sz="2000" dirty="0" smtClean="0"/>
              <a:t>Problemet </a:t>
            </a:r>
            <a:r>
              <a:rPr lang="da-DK" sz="2000" dirty="0" smtClean="0"/>
              <a:t>er, at der i vejledningen til STU bruges ”hjemkommune” både når der henvises til betalingskommune og til bopælskommune. Omvendt henvises der bl.a. til retssikkerhedsloven, som også skal overholdes – og hvor handleansvaret jo netop ligger hos den oprindelige kommune (betalingskommunen)… </a:t>
            </a:r>
            <a:endParaRPr lang="da-DK" sz="2000" dirty="0" smtClean="0"/>
          </a:p>
          <a:p>
            <a:endParaRPr lang="da-DK" sz="2000" dirty="0" smtClean="0"/>
          </a:p>
          <a:p>
            <a:endParaRPr lang="da-DK" sz="2000" dirty="0" smtClean="0"/>
          </a:p>
          <a:p>
            <a:endParaRPr lang="da-DK"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UU fremadrettet?</a:t>
            </a:r>
            <a:endParaRPr lang="da-DK" dirty="0"/>
          </a:p>
        </p:txBody>
      </p:sp>
      <p:sp>
        <p:nvSpPr>
          <p:cNvPr id="3" name="Pladsholder til indhold 2"/>
          <p:cNvSpPr>
            <a:spLocks noGrp="1"/>
          </p:cNvSpPr>
          <p:nvPr>
            <p:ph idx="1"/>
          </p:nvPr>
        </p:nvSpPr>
        <p:spPr/>
        <p:txBody>
          <a:bodyPr>
            <a:normAutofit fontScale="85000" lnSpcReduction="20000"/>
          </a:bodyPr>
          <a:lstStyle/>
          <a:p>
            <a:r>
              <a:rPr lang="da-DK" dirty="0" smtClean="0"/>
              <a:t>Der kommer snart en anbefaling fra UU DANMARK, som de fleste UU Centre afventer…</a:t>
            </a:r>
          </a:p>
          <a:p>
            <a:r>
              <a:rPr lang="da-DK" dirty="0" smtClean="0"/>
              <a:t>Flere mellemkommunale betalingsaftaler omkring vejledning</a:t>
            </a:r>
            <a:r>
              <a:rPr lang="da-DK" dirty="0" smtClean="0"/>
              <a:t>? Hvordan aftaler man serviceniveau?</a:t>
            </a:r>
            <a:endParaRPr lang="da-DK" dirty="0" smtClean="0"/>
          </a:p>
          <a:p>
            <a:r>
              <a:rPr lang="da-DK" dirty="0" smtClean="0"/>
              <a:t>Den </a:t>
            </a:r>
            <a:r>
              <a:rPr lang="da-DK" dirty="0" smtClean="0"/>
              <a:t>reviderede vejledning skal sikre, at den betalende kommune har indflydelse på sagsforløb og serviceniveau i de tilfælde, hvor borgerne har ophold i anden kommune end den betalende. Det er altid en god idé at undersøge, hvilken kommune der har betalingsforpligtelsen og evt. handleforpligtelsen på det sociale område (serviceloven) inden man går i gang med en indstilling til STU. </a:t>
            </a:r>
          </a:p>
          <a:p>
            <a:endParaRPr lang="da-DK"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l"/>
            <a:r>
              <a:rPr lang="da-DK" dirty="0"/>
              <a:t> </a:t>
            </a:r>
            <a:r>
              <a:rPr lang="da-DK" dirty="0" smtClean="0"/>
              <a:t>              Det har jeg </a:t>
            </a:r>
            <a:r>
              <a:rPr lang="da-DK" dirty="0" smtClean="0"/>
              <a:t>på  </a:t>
            </a:r>
            <a:endParaRPr lang="da-DK" dirty="0"/>
          </a:p>
        </p:txBody>
      </p:sp>
      <p:sp>
        <p:nvSpPr>
          <p:cNvPr id="8" name="Pladsholder til indhold 7"/>
          <p:cNvSpPr>
            <a:spLocks noGrp="1"/>
          </p:cNvSpPr>
          <p:nvPr>
            <p:ph sz="half" idx="2"/>
          </p:nvPr>
        </p:nvSpPr>
        <p:spPr/>
        <p:txBody>
          <a:bodyPr/>
          <a:lstStyle/>
          <a:p>
            <a:r>
              <a:rPr lang="da-DK" dirty="0" smtClean="0"/>
              <a:t>Sådan gør vi det i Vejle</a:t>
            </a:r>
          </a:p>
          <a:p>
            <a:r>
              <a:rPr lang="da-DK" dirty="0" smtClean="0"/>
              <a:t>Bekendtgørelsen – hvad ser vi af forandringer og hvordan vil vi håndtere dem</a:t>
            </a:r>
          </a:p>
          <a:p>
            <a:r>
              <a:rPr lang="da-DK" dirty="0" smtClean="0"/>
              <a:t>Udfordringer og opmærksomheder</a:t>
            </a:r>
          </a:p>
          <a:p>
            <a:r>
              <a:rPr lang="da-DK" dirty="0" smtClean="0"/>
              <a:t>Muligheder</a:t>
            </a:r>
          </a:p>
          <a:p>
            <a:endParaRPr lang="da-DK" dirty="0"/>
          </a:p>
        </p:txBody>
      </p:sp>
      <p:sp>
        <p:nvSpPr>
          <p:cNvPr id="6" name="Hjerte 5"/>
          <p:cNvSpPr/>
          <p:nvPr/>
        </p:nvSpPr>
        <p:spPr>
          <a:xfrm>
            <a:off x="5724128" y="476672"/>
            <a:ext cx="864096" cy="720080"/>
          </a:xfrm>
          <a:prstGeom prst="heart">
            <a:avLst/>
          </a:prstGeom>
          <a:solidFill>
            <a:schemeClr val="tx1"/>
          </a:solidFill>
          <a:ln>
            <a:solidFill>
              <a:srgbClr val="6E92B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19458" name="AutoShape 2" descr="Billedresultat for agenda ic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a-DK"/>
          </a:p>
        </p:txBody>
      </p:sp>
      <p:pic>
        <p:nvPicPr>
          <p:cNvPr id="19462" name="Picture 6" descr="Billedresultat for up">
            <a:hlinkClick r:id="rId2"/>
          </p:cNvPr>
          <p:cNvPicPr>
            <a:picLocks noChangeAspect="1" noChangeArrowheads="1"/>
          </p:cNvPicPr>
          <p:nvPr/>
        </p:nvPicPr>
        <p:blipFill>
          <a:blip r:embed="rId3" cstate="print"/>
          <a:srcRect r="15194"/>
          <a:stretch>
            <a:fillRect/>
          </a:stretch>
        </p:blipFill>
        <p:spPr bwMode="auto">
          <a:xfrm>
            <a:off x="467544" y="1772816"/>
            <a:ext cx="3672408" cy="270537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229600" cy="1143000"/>
          </a:xfrm>
        </p:spPr>
        <p:txBody>
          <a:bodyPr>
            <a:normAutofit fontScale="90000"/>
          </a:bodyPr>
          <a:lstStyle/>
          <a:p>
            <a:r>
              <a:rPr lang="da-DK" dirty="0" smtClean="0"/>
              <a:t>Sådan her gør vi i Vejle</a:t>
            </a:r>
            <a:br>
              <a:rPr lang="da-DK" dirty="0" smtClean="0"/>
            </a:br>
            <a:r>
              <a:rPr lang="da-DK" dirty="0" smtClean="0"/>
              <a:t>- medmindre vi får andet at vide…</a:t>
            </a:r>
            <a:endParaRPr lang="da-DK" dirty="0"/>
          </a:p>
        </p:txBody>
      </p:sp>
      <p:graphicFrame>
        <p:nvGraphicFramePr>
          <p:cNvPr id="4" name="Tabel 3"/>
          <p:cNvGraphicFramePr>
            <a:graphicFrameLocks noGrp="1"/>
          </p:cNvGraphicFramePr>
          <p:nvPr/>
        </p:nvGraphicFramePr>
        <p:xfrm>
          <a:off x="0" y="1268760"/>
          <a:ext cx="9144002" cy="5442270"/>
        </p:xfrm>
        <a:graphic>
          <a:graphicData uri="http://schemas.openxmlformats.org/drawingml/2006/table">
            <a:tbl>
              <a:tblPr/>
              <a:tblGrid>
                <a:gridCol w="762002"/>
                <a:gridCol w="1444160"/>
                <a:gridCol w="867230"/>
                <a:gridCol w="867230"/>
                <a:gridCol w="867230"/>
                <a:gridCol w="867230"/>
                <a:gridCol w="867230"/>
                <a:gridCol w="867230"/>
                <a:gridCol w="867230"/>
                <a:gridCol w="867230"/>
              </a:tblGrid>
              <a:tr h="101466">
                <a:tc rowSpan="2" gridSpan="2">
                  <a:txBody>
                    <a:bodyPr/>
                    <a:lstStyle/>
                    <a:p>
                      <a:pPr>
                        <a:lnSpc>
                          <a:spcPct val="115000"/>
                        </a:lnSpc>
                        <a:spcAft>
                          <a:spcPts val="0"/>
                        </a:spcAft>
                      </a:pPr>
                      <a:r>
                        <a:rPr lang="da-DK" sz="800" dirty="0">
                          <a:latin typeface="Calibri"/>
                          <a:ea typeface="Calibri"/>
                          <a:cs typeface="Times New Roman"/>
                        </a:rPr>
                        <a:t>Scenarier </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hMerge="1">
                  <a:txBody>
                    <a:bodyPr/>
                    <a:lstStyle/>
                    <a:p>
                      <a:endParaRPr lang="da-DK"/>
                    </a:p>
                  </a:txBody>
                  <a:tcPr/>
                </a:tc>
                <a:tc gridSpan="8">
                  <a:txBody>
                    <a:bodyPr/>
                    <a:lstStyle/>
                    <a:p>
                      <a:pPr algn="ctr">
                        <a:lnSpc>
                          <a:spcPct val="115000"/>
                        </a:lnSpc>
                        <a:spcAft>
                          <a:spcPts val="0"/>
                        </a:spcAft>
                      </a:pPr>
                      <a:r>
                        <a:rPr lang="da-DK" sz="800">
                          <a:latin typeface="Calibri"/>
                          <a:ea typeface="Calibri"/>
                          <a:cs typeface="Times New Roman"/>
                        </a:rPr>
                        <a:t>Kommunal forpligtelse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811726">
                <a:tc gridSpan="2" vMerge="1">
                  <a:txBody>
                    <a:bodyPr/>
                    <a:lstStyle/>
                    <a:p>
                      <a:endParaRPr lang="da-DK"/>
                    </a:p>
                  </a:txBody>
                  <a:tcPr/>
                </a:tc>
                <a:tc hMerge="1" vMerge="1">
                  <a:txBody>
                    <a:bodyPr/>
                    <a:lstStyle/>
                    <a:p>
                      <a:endParaRPr lang="da-DK"/>
                    </a:p>
                  </a:txBody>
                  <a:tcPr/>
                </a:tc>
                <a:tc>
                  <a:txBody>
                    <a:bodyPr/>
                    <a:lstStyle/>
                    <a:p>
                      <a:pPr>
                        <a:lnSpc>
                          <a:spcPct val="115000"/>
                        </a:lnSpc>
                        <a:spcAft>
                          <a:spcPts val="0"/>
                        </a:spcAft>
                      </a:pPr>
                      <a:r>
                        <a:rPr lang="da-DK" sz="800" dirty="0">
                          <a:latin typeface="Calibri"/>
                          <a:ea typeface="Calibri"/>
                          <a:cs typeface="Times New Roman"/>
                        </a:rPr>
                        <a:t>Grundskole kommune-beliggenhed</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da-DK" sz="800">
                          <a:latin typeface="Calibri"/>
                          <a:ea typeface="Calibri"/>
                          <a:cs typeface="Times New Roman"/>
                        </a:rPr>
                        <a:t>Ansvar for UU vejledning i grundskolen</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da-DK" sz="800" dirty="0">
                          <a:latin typeface="Calibri"/>
                          <a:ea typeface="Calibri"/>
                          <a:cs typeface="Times New Roman"/>
                        </a:rPr>
                        <a:t>Bopælskommune</a:t>
                      </a:r>
                    </a:p>
                    <a:p>
                      <a:pPr>
                        <a:lnSpc>
                          <a:spcPct val="115000"/>
                        </a:lnSpc>
                        <a:spcAft>
                          <a:spcPts val="0"/>
                        </a:spcAft>
                      </a:pPr>
                      <a:r>
                        <a:rPr lang="da-DK" sz="800" dirty="0">
                          <a:latin typeface="Calibri"/>
                          <a:ea typeface="Calibri"/>
                          <a:cs typeface="Times New Roman"/>
                        </a:rPr>
                        <a:t>/Opholdskommune</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da-DK" sz="800">
                          <a:latin typeface="Calibri"/>
                          <a:ea typeface="Calibri"/>
                          <a:cs typeface="Times New Roman"/>
                        </a:rPr>
                        <a:t>UU: Indstillings-forpligtelse </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da-DK" sz="800">
                          <a:latin typeface="Calibri"/>
                          <a:ea typeface="Calibri"/>
                          <a:cs typeface="Times New Roman"/>
                        </a:rPr>
                        <a:t>UU: Forpligtelse til at lave første oplæg til uddannelsesplan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da-DK" sz="800">
                          <a:latin typeface="Calibri"/>
                          <a:ea typeface="Calibri"/>
                          <a:cs typeface="Times New Roman"/>
                        </a:rPr>
                        <a:t>Visitationsret</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da-DK" sz="800" dirty="0">
                          <a:latin typeface="Calibri"/>
                          <a:ea typeface="Calibri"/>
                          <a:cs typeface="Times New Roman"/>
                        </a:rPr>
                        <a:t>Betalings-forpligtelse – jf. regler om kommunal udligning</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da-DK" sz="800">
                          <a:latin typeface="Calibri"/>
                          <a:ea typeface="Calibri"/>
                          <a:cs typeface="Times New Roman"/>
                        </a:rPr>
                        <a:t>Forpligtelse til UU Revidering af uddannelsesplanen efter 12 uger (kun hvis afklaringsforløb er valgt), 1. år, 2. år og 3. år, såfremt den unge er vurderet i målgruppen for STU</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07329">
                <a:tc rowSpan="4">
                  <a:txBody>
                    <a:bodyPr/>
                    <a:lstStyle/>
                    <a:p>
                      <a:pPr>
                        <a:lnSpc>
                          <a:spcPct val="115000"/>
                        </a:lnSpc>
                        <a:spcAft>
                          <a:spcPts val="0"/>
                        </a:spcAft>
                      </a:pPr>
                      <a:r>
                        <a:rPr lang="da-DK" sz="800" dirty="0">
                          <a:latin typeface="Calibri"/>
                          <a:ea typeface="Calibri"/>
                          <a:cs typeface="Times New Roman"/>
                        </a:rPr>
                        <a:t>Grundskoleelev</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15000"/>
                        </a:lnSpc>
                        <a:spcAft>
                          <a:spcPts val="0"/>
                        </a:spcAft>
                      </a:pPr>
                      <a:r>
                        <a:rPr lang="da-DK" sz="800">
                          <a:latin typeface="Calibri"/>
                          <a:ea typeface="Calibri"/>
                          <a:cs typeface="Times New Roman"/>
                        </a:rPr>
                        <a:t>Grundskoleelev i UU Kommune Y, Ikke anbragt, betalingskommunekode Y (Glat sag)</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a-DK" sz="1200" dirty="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8795">
                <a:tc vMerge="1">
                  <a:txBody>
                    <a:bodyPr/>
                    <a:lstStyle/>
                    <a:p>
                      <a:endParaRPr lang="da-DK"/>
                    </a:p>
                  </a:txBody>
                  <a:tcPr/>
                </a:tc>
                <a:tc>
                  <a:txBody>
                    <a:bodyPr/>
                    <a:lstStyle/>
                    <a:p>
                      <a:pPr>
                        <a:lnSpc>
                          <a:spcPct val="115000"/>
                        </a:lnSpc>
                        <a:spcAft>
                          <a:spcPts val="0"/>
                        </a:spcAft>
                      </a:pPr>
                      <a:r>
                        <a:rPr lang="da-DK" sz="800">
                          <a:latin typeface="Calibri"/>
                          <a:ea typeface="Calibri"/>
                          <a:cs typeface="Times New Roman"/>
                        </a:rPr>
                        <a:t>Grundskoleelev i UU Kommune X, Ikke anbragt - bopælsadresse og betalingskodekommune 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a-DK" sz="1200">
                          <a:latin typeface="Calibri"/>
                          <a:ea typeface="Calibri"/>
                          <a:cs typeface="Times New Roman"/>
                        </a:rPr>
                        <a:t>X</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X</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a:latin typeface="Calibri"/>
                          <a:ea typeface="Calibri"/>
                          <a:cs typeface="Times New Roman"/>
                        </a:rPr>
                        <a:t>X</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a:latin typeface="Calibri"/>
                          <a:ea typeface="Calibri"/>
                          <a:cs typeface="Times New Roman"/>
                        </a:rPr>
                        <a:t>X</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10260">
                <a:tc vMerge="1">
                  <a:txBody>
                    <a:bodyPr/>
                    <a:lstStyle/>
                    <a:p>
                      <a:endParaRPr lang="da-DK"/>
                    </a:p>
                  </a:txBody>
                  <a:tcPr/>
                </a:tc>
                <a:tc>
                  <a:txBody>
                    <a:bodyPr/>
                    <a:lstStyle/>
                    <a:p>
                      <a:pPr>
                        <a:lnSpc>
                          <a:spcPct val="115000"/>
                        </a:lnSpc>
                        <a:spcAft>
                          <a:spcPts val="0"/>
                        </a:spcAft>
                      </a:pPr>
                      <a:r>
                        <a:rPr lang="da-DK" sz="800">
                          <a:latin typeface="Calibri"/>
                          <a:ea typeface="Calibri"/>
                          <a:cs typeface="Times New Roman"/>
                        </a:rPr>
                        <a:t>Grundskoleelev i UU Kommune X, Anbragt efter SEL. og bopælsadresse i X Kommune, Betalingskodekommune 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a-DK" sz="1200">
                          <a:latin typeface="Calibri"/>
                          <a:ea typeface="Calibri"/>
                          <a:cs typeface="Times New Roman"/>
                        </a:rPr>
                        <a:t>X</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X</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X</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X</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a:latin typeface="Calibri"/>
                          <a:ea typeface="Calibri"/>
                          <a:cs typeface="Times New Roman"/>
                        </a:rPr>
                        <a:t>X</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b="1" dirty="0">
                          <a:solidFill>
                            <a:srgbClr val="FF0000"/>
                          </a:solidFill>
                          <a:latin typeface="Calibri"/>
                          <a:ea typeface="Calibri"/>
                          <a:cs typeface="Times New Roman"/>
                        </a:rPr>
                        <a:t>Y</a:t>
                      </a:r>
                      <a:endParaRPr lang="da-DK" sz="1200" dirty="0">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10260">
                <a:tc vMerge="1">
                  <a:txBody>
                    <a:bodyPr/>
                    <a:lstStyle/>
                    <a:p>
                      <a:endParaRPr lang="da-DK"/>
                    </a:p>
                  </a:txBody>
                  <a:tcPr/>
                </a:tc>
                <a:tc>
                  <a:txBody>
                    <a:bodyPr/>
                    <a:lstStyle/>
                    <a:p>
                      <a:pPr>
                        <a:lnSpc>
                          <a:spcPct val="115000"/>
                        </a:lnSpc>
                        <a:spcAft>
                          <a:spcPts val="0"/>
                        </a:spcAft>
                      </a:pPr>
                      <a:r>
                        <a:rPr lang="da-DK" sz="800" dirty="0">
                          <a:latin typeface="Calibri"/>
                          <a:ea typeface="Calibri"/>
                          <a:cs typeface="Times New Roman"/>
                        </a:rPr>
                        <a:t>Grundskoleelev i UU Kommune X, Anbragt efter SEL og bopælsadresse i </a:t>
                      </a:r>
                      <a:r>
                        <a:rPr lang="da-DK" sz="800" dirty="0" smtClean="0">
                          <a:latin typeface="Calibri"/>
                          <a:ea typeface="Calibri"/>
                          <a:cs typeface="Times New Roman"/>
                        </a:rPr>
                        <a:t>Z </a:t>
                      </a:r>
                      <a:r>
                        <a:rPr lang="da-DK" sz="800" dirty="0">
                          <a:latin typeface="Calibri"/>
                          <a:ea typeface="Calibri"/>
                          <a:cs typeface="Times New Roman"/>
                        </a:rPr>
                        <a:t>Kommune, Betalingskodekommune </a:t>
                      </a:r>
                      <a:r>
                        <a:rPr lang="da-DK" sz="800" dirty="0" smtClean="0">
                          <a:latin typeface="Calibri"/>
                          <a:ea typeface="Calibri"/>
                          <a:cs typeface="Times New Roman"/>
                        </a:rPr>
                        <a:t>Y.</a:t>
                      </a:r>
                      <a:endParaRPr lang="da-DK" sz="800" dirty="0">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a-DK" sz="1200">
                          <a:latin typeface="Calibri"/>
                          <a:ea typeface="Calibri"/>
                          <a:cs typeface="Times New Roman"/>
                        </a:rPr>
                        <a:t>X</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a:latin typeface="Calibri"/>
                          <a:ea typeface="Calibri"/>
                          <a:cs typeface="Times New Roman"/>
                        </a:rPr>
                        <a:t>X</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smtClean="0">
                          <a:latin typeface="Calibri"/>
                          <a:ea typeface="Calibri"/>
                          <a:cs typeface="Times New Roman"/>
                        </a:rPr>
                        <a:t>Z</a:t>
                      </a:r>
                      <a:endParaRPr lang="da-DK" sz="1200" dirty="0">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a:latin typeface="Calibri"/>
                          <a:ea typeface="Calibri"/>
                          <a:cs typeface="Times New Roman"/>
                        </a:rPr>
                        <a:t>X</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a:latin typeface="Calibri"/>
                          <a:ea typeface="Calibri"/>
                          <a:cs typeface="Times New Roman"/>
                        </a:rPr>
                        <a:t>X</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smtClean="0">
                          <a:latin typeface="Calibri"/>
                          <a:ea typeface="Calibri"/>
                          <a:cs typeface="Times New Roman"/>
                        </a:rPr>
                        <a:t>Y</a:t>
                      </a:r>
                      <a:endParaRPr lang="da-DK" sz="1200" dirty="0">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smtClean="0">
                          <a:latin typeface="Calibri"/>
                          <a:ea typeface="Calibri"/>
                          <a:cs typeface="Times New Roman"/>
                        </a:rPr>
                        <a:t>Y</a:t>
                      </a:r>
                      <a:endParaRPr lang="da-DK" sz="1200" dirty="0">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b="1" dirty="0" smtClean="0">
                          <a:solidFill>
                            <a:srgbClr val="FF0000"/>
                          </a:solidFill>
                          <a:latin typeface="Calibri"/>
                          <a:ea typeface="Calibri"/>
                          <a:cs typeface="Times New Roman"/>
                        </a:rPr>
                        <a:t>Y</a:t>
                      </a:r>
                      <a:endParaRPr lang="da-DK" sz="1200" dirty="0">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5864">
                <a:tc rowSpan="2">
                  <a:txBody>
                    <a:bodyPr/>
                    <a:lstStyle/>
                    <a:p>
                      <a:pPr>
                        <a:lnSpc>
                          <a:spcPct val="115000"/>
                        </a:lnSpc>
                        <a:spcAft>
                          <a:spcPts val="0"/>
                        </a:spcAft>
                      </a:pPr>
                      <a:r>
                        <a:rPr lang="da-DK" sz="800">
                          <a:latin typeface="Calibri"/>
                          <a:ea typeface="Calibri"/>
                          <a:cs typeface="Times New Roman"/>
                        </a:rPr>
                        <a:t>Ung afsluttet grundskolen - op til 25 år</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15000"/>
                        </a:lnSpc>
                        <a:spcAft>
                          <a:spcPts val="0"/>
                        </a:spcAft>
                      </a:pPr>
                      <a:r>
                        <a:rPr lang="da-DK" sz="800">
                          <a:latin typeface="Calibri"/>
                          <a:ea typeface="Calibri"/>
                          <a:cs typeface="Times New Roman"/>
                        </a:rPr>
                        <a:t>Ung, ikke anbragt, betalingskommunekode Y </a:t>
                      </a:r>
                    </a:p>
                    <a:p>
                      <a:pPr>
                        <a:lnSpc>
                          <a:spcPct val="115000"/>
                        </a:lnSpc>
                        <a:spcAft>
                          <a:spcPts val="0"/>
                        </a:spcAft>
                      </a:pPr>
                      <a:r>
                        <a:rPr lang="da-DK" sz="800">
                          <a:latin typeface="Calibri"/>
                          <a:ea typeface="Calibri"/>
                          <a:cs typeface="Times New Roman"/>
                        </a:rPr>
                        <a:t>(Glat sag)</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a-DK" sz="1200">
                          <a:latin typeface="Calibri"/>
                          <a:ea typeface="Calibri"/>
                          <a:cs typeface="Times New Roman"/>
                        </a:rPr>
                        <a:t>Ikke relevant</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Ikke relevant</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dirty="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8795">
                <a:tc vMerge="1">
                  <a:txBody>
                    <a:bodyPr/>
                    <a:lstStyle/>
                    <a:p>
                      <a:endParaRPr lang="da-DK"/>
                    </a:p>
                  </a:txBody>
                  <a:tcPr/>
                </a:tc>
                <a:tc>
                  <a:txBody>
                    <a:bodyPr/>
                    <a:lstStyle/>
                    <a:p>
                      <a:pPr>
                        <a:lnSpc>
                          <a:spcPct val="115000"/>
                        </a:lnSpc>
                        <a:spcAft>
                          <a:spcPts val="0"/>
                        </a:spcAft>
                      </a:pPr>
                      <a:r>
                        <a:rPr lang="da-DK" sz="800">
                          <a:latin typeface="Calibri"/>
                          <a:ea typeface="Calibri"/>
                          <a:cs typeface="Times New Roman"/>
                        </a:rPr>
                        <a:t>Ung, anbragt efter SEL. og bopælsadresse i X kommune, Betalingskommunekode 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a-DK" sz="1200">
                          <a:latin typeface="Calibri"/>
                          <a:ea typeface="Calibri"/>
                          <a:cs typeface="Times New Roman"/>
                        </a:rPr>
                        <a:t>Ikke relevant</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Ikke relevant</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X</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b="1" dirty="0">
                          <a:solidFill>
                            <a:srgbClr val="FF0000"/>
                          </a:solidFill>
                          <a:latin typeface="Calibri"/>
                          <a:ea typeface="Calibri"/>
                          <a:cs typeface="Times New Roman"/>
                        </a:rPr>
                        <a:t>Y</a:t>
                      </a:r>
                      <a:endParaRPr lang="da-DK" sz="1200" dirty="0">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b="1">
                          <a:solidFill>
                            <a:srgbClr val="FF0000"/>
                          </a:solidFill>
                          <a:latin typeface="Calibri"/>
                          <a:ea typeface="Calibri"/>
                          <a:cs typeface="Times New Roman"/>
                        </a:rPr>
                        <a:t>Y</a:t>
                      </a:r>
                      <a:endParaRPr lang="da-DK"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a:latin typeface="Calibri"/>
                          <a:ea typeface="Calibri"/>
                          <a:cs typeface="Times New Roman"/>
                        </a:rPr>
                        <a:t>Y</a:t>
                      </a: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da-DK" sz="1200" b="1" dirty="0">
                          <a:solidFill>
                            <a:srgbClr val="FF0000"/>
                          </a:solidFill>
                          <a:latin typeface="Calibri"/>
                          <a:ea typeface="Calibri"/>
                          <a:cs typeface="Times New Roman"/>
                        </a:rPr>
                        <a:t>Y</a:t>
                      </a:r>
                      <a:endParaRPr lang="da-DK" sz="1200" dirty="0">
                        <a:latin typeface="Calibri"/>
                        <a:ea typeface="Calibri"/>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Spørgsmål</a:t>
            </a:r>
            <a:endParaRPr lang="da-DK" dirty="0"/>
          </a:p>
        </p:txBody>
      </p:sp>
      <p:pic>
        <p:nvPicPr>
          <p:cNvPr id="46082" name="Picture 2" descr="Billedresultat for helt normalt spørgsmål">
            <a:hlinkClick r:id="rId2"/>
          </p:cNvPr>
          <p:cNvPicPr>
            <a:picLocks noChangeAspect="1" noChangeArrowheads="1"/>
          </p:cNvPicPr>
          <p:nvPr/>
        </p:nvPicPr>
        <p:blipFill>
          <a:blip r:embed="rId3" cstate="print"/>
          <a:srcRect/>
          <a:stretch>
            <a:fillRect/>
          </a:stretch>
        </p:blipFill>
        <p:spPr bwMode="auto">
          <a:xfrm>
            <a:off x="827584" y="1844824"/>
            <a:ext cx="7239000" cy="340995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a-DK" dirty="0" smtClean="0"/>
              <a:t>STU I VEJLE: Vejledning og Visitation</a:t>
            </a:r>
            <a:endParaRPr lang="da-DK" dirty="0"/>
          </a:p>
        </p:txBody>
      </p:sp>
      <p:sp>
        <p:nvSpPr>
          <p:cNvPr id="5" name="Pladsholder til indhold 4"/>
          <p:cNvSpPr>
            <a:spLocks noGrp="1"/>
          </p:cNvSpPr>
          <p:nvPr>
            <p:ph idx="1"/>
          </p:nvPr>
        </p:nvSpPr>
        <p:spPr/>
        <p:txBody>
          <a:bodyPr>
            <a:normAutofit/>
          </a:bodyPr>
          <a:lstStyle/>
          <a:p>
            <a:r>
              <a:rPr lang="da-DK" sz="2400" dirty="0" smtClean="0"/>
              <a:t>Uddannelse på højest mulige faglige niveau. Ingen nedre grænse, men en øvre </a:t>
            </a:r>
            <a:r>
              <a:rPr lang="da-DK" sz="2400" dirty="0" smtClean="0">
                <a:sym typeface="Wingdings" pitchFamily="2" charset="2"/>
              </a:rPr>
              <a:t> stor afhængighed af andre tilbud</a:t>
            </a:r>
            <a:endParaRPr lang="da-DK" sz="2400" dirty="0" smtClean="0"/>
          </a:p>
          <a:p>
            <a:r>
              <a:rPr lang="da-DK" sz="2400" dirty="0" smtClean="0"/>
              <a:t>Vejledning og praktik – også til STU</a:t>
            </a:r>
          </a:p>
          <a:p>
            <a:r>
              <a:rPr lang="da-DK" sz="2400" dirty="0" smtClean="0"/>
              <a:t>Uddannelsesparathed til STU? Ja, men…</a:t>
            </a:r>
          </a:p>
          <a:p>
            <a:r>
              <a:rPr lang="da-DK" sz="2400" dirty="0" smtClean="0"/>
              <a:t>Henvisningsårsager – påvirket af andre tilbud og inklusion</a:t>
            </a:r>
          </a:p>
          <a:p>
            <a:r>
              <a:rPr lang="da-DK" sz="2400" dirty="0" smtClean="0"/>
              <a:t>Målgruppe </a:t>
            </a:r>
            <a:r>
              <a:rPr lang="da-DK" sz="2400" dirty="0" smtClean="0">
                <a:sym typeface="Wingdings" pitchFamily="2" charset="2"/>
              </a:rPr>
              <a:t> Uddannelsesplan</a:t>
            </a:r>
          </a:p>
          <a:p>
            <a:r>
              <a:rPr lang="da-DK" sz="2400" dirty="0" smtClean="0">
                <a:sym typeface="Wingdings" pitchFamily="2" charset="2"/>
              </a:rPr>
              <a:t>Økonomi</a:t>
            </a:r>
            <a:r>
              <a:rPr lang="da-DK" sz="2400" dirty="0" smtClean="0"/>
              <a:t> </a:t>
            </a:r>
          </a:p>
        </p:txBody>
      </p:sp>
      <p:pic>
        <p:nvPicPr>
          <p:cNvPr id="7" name="Picture 3"/>
          <p:cNvPicPr>
            <a:picLocks noChangeAspect="1" noChangeArrowheads="1"/>
          </p:cNvPicPr>
          <p:nvPr/>
        </p:nvPicPr>
        <p:blipFill>
          <a:blip r:embed="rId2" cstate="print">
            <a:clrChange>
              <a:clrFrom>
                <a:srgbClr val="FFFFFF"/>
              </a:clrFrom>
              <a:clrTo>
                <a:srgbClr val="FFFFFF">
                  <a:alpha val="0"/>
                </a:srgbClr>
              </a:clrTo>
            </a:clrChange>
          </a:blip>
          <a:srcRect l="12150" t="44639" r="40829" b="13281"/>
          <a:stretch>
            <a:fillRect/>
          </a:stretch>
        </p:blipFill>
        <p:spPr bwMode="auto">
          <a:xfrm>
            <a:off x="395536" y="4581128"/>
            <a:ext cx="3584463" cy="200487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49721" t="41486" r="16529" b="19635"/>
          <a:stretch>
            <a:fillRect/>
          </a:stretch>
        </p:blipFill>
        <p:spPr bwMode="auto">
          <a:xfrm>
            <a:off x="5004048" y="4292001"/>
            <a:ext cx="3563888" cy="2565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STU i Vejle – Hvad er tænkningen</a:t>
            </a:r>
            <a:endParaRPr lang="da-DK" dirty="0"/>
          </a:p>
        </p:txBody>
      </p:sp>
      <p:sp>
        <p:nvSpPr>
          <p:cNvPr id="6" name="Pladsholder til indhold 5"/>
          <p:cNvSpPr>
            <a:spLocks noGrp="1"/>
          </p:cNvSpPr>
          <p:nvPr>
            <p:ph idx="1"/>
          </p:nvPr>
        </p:nvSpPr>
        <p:spPr>
          <a:xfrm>
            <a:off x="457200" y="1268760"/>
            <a:ext cx="8229600" cy="4857403"/>
          </a:xfrm>
        </p:spPr>
        <p:txBody>
          <a:bodyPr/>
          <a:lstStyle/>
          <a:p>
            <a:r>
              <a:rPr lang="da-DK" sz="2000" dirty="0" smtClean="0"/>
              <a:t>STU er primært en uddannelse ikke afprøvning til arbejdsmarkedet</a:t>
            </a:r>
          </a:p>
          <a:p>
            <a:r>
              <a:rPr lang="da-DK" sz="2000" dirty="0" smtClean="0"/>
              <a:t>STU skal give den unge tilknytning til et ungdomsmiljø</a:t>
            </a:r>
          </a:p>
          <a:p>
            <a:r>
              <a:rPr lang="da-DK" sz="2000" dirty="0" smtClean="0"/>
              <a:t>STU kan foregå mange steder – også undervejs</a:t>
            </a:r>
          </a:p>
          <a:p>
            <a:r>
              <a:rPr lang="da-DK" sz="2000" dirty="0" smtClean="0"/>
              <a:t>Indholdet kan variere og have forskellige toninger – fra institution til institution – og fra uddannelsesplan til uddannelsesplan</a:t>
            </a:r>
          </a:p>
          <a:p>
            <a:pPr>
              <a:buNone/>
            </a:pPr>
            <a:endParaRPr lang="da-DK" sz="2000" b="1" dirty="0" smtClean="0"/>
          </a:p>
          <a:p>
            <a:pPr>
              <a:buNone/>
            </a:pPr>
            <a:r>
              <a:rPr lang="da-DK" dirty="0" smtClean="0"/>
              <a:t> </a:t>
            </a:r>
            <a:endParaRPr lang="da-DK" dirty="0"/>
          </a:p>
        </p:txBody>
      </p:sp>
      <p:graphicFrame>
        <p:nvGraphicFramePr>
          <p:cNvPr id="7" name="Tabel 6"/>
          <p:cNvGraphicFramePr>
            <a:graphicFrameLocks noGrp="1"/>
          </p:cNvGraphicFramePr>
          <p:nvPr/>
        </p:nvGraphicFramePr>
        <p:xfrm>
          <a:off x="323528" y="3933056"/>
          <a:ext cx="4838700" cy="2891790"/>
        </p:xfrm>
        <a:graphic>
          <a:graphicData uri="http://schemas.openxmlformats.org/drawingml/2006/table">
            <a:tbl>
              <a:tblPr>
                <a:tableStyleId>{5940675A-B579-460E-94D1-54222C63F5DA}</a:tableStyleId>
              </a:tblPr>
              <a:tblGrid>
                <a:gridCol w="3835400"/>
                <a:gridCol w="1003300"/>
              </a:tblGrid>
              <a:tr h="180975">
                <a:tc>
                  <a:txBody>
                    <a:bodyPr/>
                    <a:lstStyle/>
                    <a:p>
                      <a:pPr>
                        <a:lnSpc>
                          <a:spcPct val="115000"/>
                        </a:lnSpc>
                        <a:spcAft>
                          <a:spcPts val="0"/>
                        </a:spcAft>
                      </a:pPr>
                      <a:r>
                        <a:rPr lang="da-DK" sz="1100" b="1" dirty="0"/>
                        <a:t>Uddannelsessted</a:t>
                      </a:r>
                      <a:endParaRPr lang="da-DK" sz="1100" b="1" dirty="0">
                        <a:latin typeface="Times New Roman"/>
                        <a:ea typeface="Times New Roman"/>
                      </a:endParaRPr>
                    </a:p>
                  </a:txBody>
                  <a:tcPr marL="44450" marR="44450" marT="0" marB="0" anchor="b">
                    <a:solidFill>
                      <a:schemeClr val="bg1"/>
                    </a:solidFill>
                  </a:tcPr>
                </a:tc>
                <a:tc>
                  <a:txBody>
                    <a:bodyPr/>
                    <a:lstStyle/>
                    <a:p>
                      <a:pPr>
                        <a:lnSpc>
                          <a:spcPct val="115000"/>
                        </a:lnSpc>
                        <a:spcAft>
                          <a:spcPts val="0"/>
                        </a:spcAft>
                      </a:pPr>
                      <a:r>
                        <a:rPr lang="da-DK" sz="1100" b="1" dirty="0"/>
                        <a:t>Antal elever</a:t>
                      </a:r>
                      <a:endParaRPr lang="da-DK" sz="1100" b="1" dirty="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dirty="0" err="1"/>
                        <a:t>AspIN</a:t>
                      </a:r>
                      <a:endParaRPr lang="da-DK" sz="1100" dirty="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dirty="0"/>
                        <a:t>1</a:t>
                      </a:r>
                      <a:endParaRPr lang="da-DK" sz="1100" dirty="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dirty="0"/>
                        <a:t>Egmont Højskolen</a:t>
                      </a:r>
                      <a:endParaRPr lang="da-DK" sz="1100" dirty="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a:t>1</a:t>
                      </a:r>
                      <a:endParaRPr lang="da-DK" sz="110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a:t>Gudenåkollegiet i samarbejde med Tørring Gymnasium</a:t>
                      </a:r>
                      <a:endParaRPr lang="da-DK" sz="110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a:t>1</a:t>
                      </a:r>
                      <a:endParaRPr lang="da-DK" sz="110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dirty="0" err="1"/>
                        <a:t>Frederiksodde</a:t>
                      </a:r>
                      <a:r>
                        <a:rPr lang="da-DK" sz="1100" dirty="0"/>
                        <a:t> Skole</a:t>
                      </a:r>
                      <a:endParaRPr lang="da-DK" sz="1100" dirty="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a:t>1</a:t>
                      </a:r>
                      <a:endParaRPr lang="da-DK" sz="110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a:t>Glad fagskole, Esbjerg</a:t>
                      </a:r>
                      <a:endParaRPr lang="da-DK" sz="110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a:t>1</a:t>
                      </a:r>
                      <a:endParaRPr lang="da-DK" sz="110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dirty="0"/>
                        <a:t>Odense Fagskole</a:t>
                      </a:r>
                      <a:endParaRPr lang="da-DK" sz="1100" dirty="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a:t>1</a:t>
                      </a:r>
                      <a:endParaRPr lang="da-DK" sz="110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a:t>Trabjerggård</a:t>
                      </a:r>
                      <a:endParaRPr lang="da-DK" sz="110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a:t>2</a:t>
                      </a:r>
                      <a:endParaRPr lang="da-DK" sz="110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dirty="0" smtClean="0"/>
                        <a:t>STU Fredericia</a:t>
                      </a:r>
                      <a:endParaRPr lang="da-DK" sz="1100" dirty="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a:t>2</a:t>
                      </a:r>
                      <a:endParaRPr lang="da-DK" sz="110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a:t>Tinnetgaard</a:t>
                      </a:r>
                      <a:endParaRPr lang="da-DK" sz="110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a:t>5</a:t>
                      </a:r>
                      <a:endParaRPr lang="da-DK" sz="110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a:t>Bøgelund Udviklingscenter</a:t>
                      </a:r>
                      <a:endParaRPr lang="da-DK" sz="110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a:t>6</a:t>
                      </a:r>
                      <a:endParaRPr lang="da-DK" sz="110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a:t>AspIT</a:t>
                      </a:r>
                      <a:endParaRPr lang="da-DK" sz="110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a:t>8</a:t>
                      </a:r>
                      <a:endParaRPr lang="da-DK" sz="110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a:t>Bøgevangskolen, Vejle Husholdningsskole</a:t>
                      </a:r>
                      <a:endParaRPr lang="da-DK" sz="110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a:t>8</a:t>
                      </a:r>
                      <a:endParaRPr lang="da-DK" sz="110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a:t>CSV Vejle (Center for Specialundervisning for Voksne Vejle)**</a:t>
                      </a:r>
                      <a:endParaRPr lang="da-DK" sz="110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a:t>44</a:t>
                      </a:r>
                      <a:endParaRPr lang="da-DK" sz="1100">
                        <a:latin typeface="Times New Roman"/>
                        <a:ea typeface="Times New Roman"/>
                      </a:endParaRPr>
                    </a:p>
                  </a:txBody>
                  <a:tcPr marL="44450" marR="44450" marT="0" marB="0" anchor="b">
                    <a:solidFill>
                      <a:schemeClr val="bg1"/>
                    </a:solidFill>
                  </a:tcPr>
                </a:tc>
              </a:tr>
              <a:tr h="180975">
                <a:tc>
                  <a:txBody>
                    <a:bodyPr/>
                    <a:lstStyle/>
                    <a:p>
                      <a:pPr>
                        <a:lnSpc>
                          <a:spcPct val="115000"/>
                        </a:lnSpc>
                        <a:spcAft>
                          <a:spcPts val="0"/>
                        </a:spcAft>
                      </a:pPr>
                      <a:r>
                        <a:rPr lang="da-DK" sz="1100" b="1" dirty="0"/>
                        <a:t>Hovedtotal*</a:t>
                      </a:r>
                      <a:endParaRPr lang="da-DK" sz="1100" b="1" dirty="0">
                        <a:latin typeface="Times New Roman"/>
                        <a:ea typeface="Times New Roman"/>
                      </a:endParaRPr>
                    </a:p>
                  </a:txBody>
                  <a:tcPr marL="44450" marR="44450" marT="0" marB="0" anchor="b">
                    <a:solidFill>
                      <a:schemeClr val="bg1"/>
                    </a:solidFill>
                  </a:tcPr>
                </a:tc>
                <a:tc>
                  <a:txBody>
                    <a:bodyPr/>
                    <a:lstStyle/>
                    <a:p>
                      <a:pPr algn="r">
                        <a:lnSpc>
                          <a:spcPct val="115000"/>
                        </a:lnSpc>
                        <a:spcAft>
                          <a:spcPts val="0"/>
                        </a:spcAft>
                      </a:pPr>
                      <a:r>
                        <a:rPr lang="da-DK" sz="1100" b="1" dirty="0"/>
                        <a:t>81</a:t>
                      </a:r>
                      <a:endParaRPr lang="da-DK" sz="1100" b="1" dirty="0">
                        <a:latin typeface="Times New Roman"/>
                        <a:ea typeface="Times New Roman"/>
                      </a:endParaRPr>
                    </a:p>
                  </a:txBody>
                  <a:tcPr marL="44450" marR="44450" marT="0" marB="0" anchor="b">
                    <a:solidFill>
                      <a:schemeClr val="bg1"/>
                    </a:solidFill>
                  </a:tcPr>
                </a:tc>
              </a:tr>
            </a:tbl>
          </a:graphicData>
        </a:graphic>
      </p:graphicFrame>
      <p:sp>
        <p:nvSpPr>
          <p:cNvPr id="17413" name="Rectangle 5"/>
          <p:cNvSpPr>
            <a:spLocks noChangeArrowheads="1"/>
          </p:cNvSpPr>
          <p:nvPr/>
        </p:nvSpPr>
        <p:spPr bwMode="auto">
          <a:xfrm>
            <a:off x="5292080" y="5661248"/>
            <a:ext cx="313184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da-DK" sz="1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Enkelte af eleverne i ovenstående opgørelse har en anden betalingskommune end Vejle. Ligeså er der unge, der er anbragt uden for Vejle Kommune i en STU, som ikke indgår i ovenstående oversigt. </a:t>
            </a:r>
            <a:endParaRPr kumimoji="0" lang="da-DK"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Eleverne på CSV Vejle er fordelt på fire afdelinger: Brejning, Solsikkevej,</a:t>
            </a:r>
            <a:r>
              <a:rPr kumimoji="0" lang="da-DK" sz="10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Erhverv</a:t>
            </a:r>
            <a:r>
              <a:rPr kumimoji="0" lang="da-DK" sz="1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og </a:t>
            </a:r>
            <a:r>
              <a:rPr kumimoji="0" lang="da-DK" sz="1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Flegborg</a:t>
            </a:r>
            <a:r>
              <a:rPr kumimoji="0" lang="da-DK" sz="1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kstboks 12"/>
          <p:cNvSpPr txBox="1"/>
          <p:nvPr/>
        </p:nvSpPr>
        <p:spPr>
          <a:xfrm>
            <a:off x="395536" y="3501008"/>
            <a:ext cx="4896544" cy="369332"/>
          </a:xfrm>
          <a:prstGeom prst="rect">
            <a:avLst/>
          </a:prstGeom>
          <a:noFill/>
        </p:spPr>
        <p:txBody>
          <a:bodyPr wrap="square" rtlCol="0">
            <a:spAutoFit/>
          </a:bodyPr>
          <a:lstStyle/>
          <a:p>
            <a:pPr>
              <a:buNone/>
            </a:pPr>
            <a:r>
              <a:rPr lang="da-DK" b="1" dirty="0" smtClean="0"/>
              <a:t>STU fordeling pr. september 2016</a:t>
            </a:r>
            <a:endParaRPr lang="da-DK"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skal STU føre til</a:t>
            </a:r>
            <a:endParaRPr lang="da-DK" dirty="0"/>
          </a:p>
        </p:txBody>
      </p:sp>
      <p:sp>
        <p:nvSpPr>
          <p:cNvPr id="3" name="Pladsholder til indhold 2"/>
          <p:cNvSpPr>
            <a:spLocks noGrp="1"/>
          </p:cNvSpPr>
          <p:nvPr>
            <p:ph idx="1"/>
          </p:nvPr>
        </p:nvSpPr>
        <p:spPr/>
        <p:txBody>
          <a:bodyPr>
            <a:normAutofit fontScale="92500" lnSpcReduction="10000"/>
          </a:bodyPr>
          <a:lstStyle/>
          <a:p>
            <a:r>
              <a:rPr lang="da-DK" sz="2200" dirty="0" smtClean="0"/>
              <a:t>§ 1. Formålet med ungdomsuddannelsen er, at unge udviklingshæmmede og andre unge med særlige behov opnår personlige, sociale og faglige kompetencer til en så selvstændig og aktiv deltagelse i voksenlivet som muligt og eventuelt til videre uddannelse og beskæftigelse.</a:t>
            </a:r>
          </a:p>
          <a:p>
            <a:r>
              <a:rPr lang="da-DK" sz="2200" dirty="0" smtClean="0"/>
              <a:t>Stk. 2. Ungdomsuddannelsen retter sig mod unge, der ikke har mulighed for at gennemføre en anden ungdomsuddannelse.</a:t>
            </a:r>
          </a:p>
          <a:p>
            <a:pPr>
              <a:buNone/>
            </a:pPr>
            <a:endParaRPr lang="da-DK" sz="2200" dirty="0" smtClean="0"/>
          </a:p>
          <a:p>
            <a:pPr>
              <a:buNone/>
            </a:pPr>
            <a:r>
              <a:rPr lang="da-DK" sz="2200" dirty="0" smtClean="0"/>
              <a:t>Reelt: </a:t>
            </a:r>
          </a:p>
          <a:p>
            <a:r>
              <a:rPr lang="da-DK" sz="2200" dirty="0" smtClean="0"/>
              <a:t>Anden uddannelse</a:t>
            </a:r>
          </a:p>
          <a:p>
            <a:r>
              <a:rPr lang="da-DK" sz="2200" dirty="0" smtClean="0"/>
              <a:t>Ordinær b</a:t>
            </a:r>
            <a:r>
              <a:rPr lang="da-DK" sz="2200" dirty="0" smtClean="0"/>
              <a:t>eskæftigelse </a:t>
            </a:r>
            <a:r>
              <a:rPr lang="da-DK" sz="2200" dirty="0" smtClean="0"/>
              <a:t>(med personlig </a:t>
            </a:r>
            <a:r>
              <a:rPr lang="da-DK" sz="2200" dirty="0" err="1" smtClean="0"/>
              <a:t>ass</a:t>
            </a:r>
            <a:r>
              <a:rPr lang="da-DK" sz="2200" dirty="0" smtClean="0"/>
              <a:t>.)</a:t>
            </a:r>
          </a:p>
          <a:p>
            <a:r>
              <a:rPr lang="da-DK" sz="2200" dirty="0" smtClean="0"/>
              <a:t>Fleksjob</a:t>
            </a:r>
          </a:p>
          <a:p>
            <a:r>
              <a:rPr lang="da-DK" sz="2200" dirty="0" smtClean="0"/>
              <a:t>Ressourceforløb</a:t>
            </a:r>
          </a:p>
          <a:p>
            <a:r>
              <a:rPr lang="da-DK" sz="2200" dirty="0" smtClean="0"/>
              <a:t>Beskyttet </a:t>
            </a:r>
            <a:r>
              <a:rPr lang="da-DK" sz="2200" dirty="0" smtClean="0"/>
              <a:t>beskæftigelse</a:t>
            </a:r>
          </a:p>
          <a:p>
            <a:r>
              <a:rPr lang="da-DK" sz="2200" dirty="0" smtClean="0"/>
              <a:t>Aktivitets og samværstilbud</a:t>
            </a:r>
          </a:p>
          <a:p>
            <a:endParaRPr lang="da-DK" sz="2200" dirty="0" smtClean="0"/>
          </a:p>
          <a:p>
            <a:endParaRPr lang="da-DK" dirty="0"/>
          </a:p>
        </p:txBody>
      </p:sp>
      <p:pic>
        <p:nvPicPr>
          <p:cNvPr id="4" name="Picture 2"/>
          <p:cNvPicPr>
            <a:picLocks noChangeAspect="1" noChangeArrowheads="1"/>
          </p:cNvPicPr>
          <p:nvPr/>
        </p:nvPicPr>
        <p:blipFill>
          <a:blip r:embed="rId2" cstate="print"/>
          <a:srcRect l="11968" t="10638" r="12234" b="10638"/>
          <a:stretch>
            <a:fillRect/>
          </a:stretch>
        </p:blipFill>
        <p:spPr bwMode="auto">
          <a:xfrm>
            <a:off x="5471592" y="4474156"/>
            <a:ext cx="3672408" cy="2383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er det hos jer?</a:t>
            </a:r>
            <a:endParaRPr lang="da-DK" dirty="0"/>
          </a:p>
        </p:txBody>
      </p:sp>
      <p:sp>
        <p:nvSpPr>
          <p:cNvPr id="3" name="Pladsholder til indhold 2"/>
          <p:cNvSpPr>
            <a:spLocks noGrp="1"/>
          </p:cNvSpPr>
          <p:nvPr>
            <p:ph idx="1"/>
          </p:nvPr>
        </p:nvSpPr>
        <p:spPr>
          <a:xfrm>
            <a:off x="457200" y="1600201"/>
            <a:ext cx="8229600" cy="3124944"/>
          </a:xfrm>
        </p:spPr>
        <p:txBody>
          <a:bodyPr>
            <a:normAutofit lnSpcReduction="10000"/>
          </a:bodyPr>
          <a:lstStyle/>
          <a:p>
            <a:r>
              <a:rPr lang="da-DK" dirty="0" smtClean="0"/>
              <a:t>Brug 8 minutter med din sidemand</a:t>
            </a:r>
          </a:p>
          <a:p>
            <a:pPr lvl="1"/>
            <a:r>
              <a:rPr lang="da-DK" dirty="0" smtClean="0"/>
              <a:t>Hvordan er det hos jer?</a:t>
            </a:r>
          </a:p>
          <a:p>
            <a:pPr lvl="1"/>
            <a:r>
              <a:rPr lang="da-DK" dirty="0" smtClean="0"/>
              <a:t>Er der noget, der er anderledes?</a:t>
            </a:r>
          </a:p>
          <a:p>
            <a:pPr lvl="1"/>
            <a:r>
              <a:rPr lang="da-DK" dirty="0" smtClean="0"/>
              <a:t>Hvordan varierer indholdet i planerne - forløbene?</a:t>
            </a:r>
          </a:p>
          <a:p>
            <a:pPr lvl="1"/>
            <a:r>
              <a:rPr lang="da-DK" dirty="0" smtClean="0"/>
              <a:t>Hvad sker der med eleverne efter STU?</a:t>
            </a:r>
          </a:p>
          <a:p>
            <a:pPr lvl="1"/>
            <a:r>
              <a:rPr lang="da-DK" dirty="0" smtClean="0"/>
              <a:t>Hvad er I optaget af/udfordret af lige nu?</a:t>
            </a:r>
          </a:p>
          <a:p>
            <a:pPr lvl="1">
              <a:buNone/>
            </a:pPr>
            <a:endParaRPr lang="da-DK" dirty="0"/>
          </a:p>
        </p:txBody>
      </p:sp>
      <p:pic>
        <p:nvPicPr>
          <p:cNvPr id="24583" name="Picture 7" descr="Billedresultat for sten og stoffer skole">
            <a:hlinkClick r:id="rId2"/>
          </p:cNvPr>
          <p:cNvPicPr>
            <a:picLocks noChangeAspect="1" noChangeArrowheads="1"/>
          </p:cNvPicPr>
          <p:nvPr/>
        </p:nvPicPr>
        <p:blipFill>
          <a:blip r:embed="rId3" cstate="print"/>
          <a:srcRect/>
          <a:stretch>
            <a:fillRect/>
          </a:stretch>
        </p:blipFill>
        <p:spPr bwMode="auto">
          <a:xfrm>
            <a:off x="1331640" y="4509120"/>
            <a:ext cx="6321152" cy="21049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ny lov?</a:t>
            </a:r>
            <a:endParaRPr lang="da-DK" dirty="0"/>
          </a:p>
        </p:txBody>
      </p:sp>
      <p:sp>
        <p:nvSpPr>
          <p:cNvPr id="3" name="Pladsholder til indhold 2"/>
          <p:cNvSpPr>
            <a:spLocks noGrp="1"/>
          </p:cNvSpPr>
          <p:nvPr>
            <p:ph idx="1"/>
          </p:nvPr>
        </p:nvSpPr>
        <p:spPr>
          <a:xfrm>
            <a:off x="457200" y="1600200"/>
            <a:ext cx="8229600" cy="4997152"/>
          </a:xfrm>
        </p:spPr>
        <p:txBody>
          <a:bodyPr>
            <a:normAutofit fontScale="62500" lnSpcReduction="20000"/>
          </a:bodyPr>
          <a:lstStyle/>
          <a:p>
            <a:r>
              <a:rPr lang="da-DK" dirty="0" smtClean="0"/>
              <a:t>Baggrund: UVM bad </a:t>
            </a:r>
            <a:r>
              <a:rPr lang="da-DK" dirty="0" err="1" smtClean="0"/>
              <a:t>Epinion</a:t>
            </a:r>
            <a:r>
              <a:rPr lang="da-DK" dirty="0" smtClean="0"/>
              <a:t> undersøge eksempler på god praksis og udfordringer </a:t>
            </a:r>
            <a:r>
              <a:rPr lang="da-DK" dirty="0" err="1" smtClean="0"/>
              <a:t>ifm</a:t>
            </a:r>
            <a:r>
              <a:rPr lang="da-DK" dirty="0" smtClean="0"/>
              <a:t>. visitationsprocedure til STU og uddannelsesplanerne.  </a:t>
            </a:r>
          </a:p>
          <a:p>
            <a:r>
              <a:rPr lang="da-DK" dirty="0" smtClean="0"/>
              <a:t>Resultat af undersøgelserne:</a:t>
            </a:r>
          </a:p>
          <a:p>
            <a:pPr lvl="1"/>
            <a:r>
              <a:rPr lang="da-DK" dirty="0" smtClean="0"/>
              <a:t>I visitationsprocessen er det væsentligt, at inddrage aspekter som  bolig, transport og fritidstilbud (helhedsorientering). Væsentligt med klar rolle og ansvarsfordeling, regelmæssig orientering og kommunikation med andre involverede aktører. Koordinering ift. andre faktorer, der har relation til STU. Indstilling og uddannelsesplanen tilstrækkeligt oplyst, så der kan træffes afgørelse. </a:t>
            </a:r>
          </a:p>
          <a:p>
            <a:pPr lvl="1">
              <a:buNone/>
            </a:pPr>
            <a:r>
              <a:rPr lang="da-DK" dirty="0" smtClean="0">
                <a:sym typeface="Wingdings" pitchFamily="2" charset="2"/>
              </a:rPr>
              <a:t>     </a:t>
            </a:r>
            <a:r>
              <a:rPr lang="da-DK" dirty="0" smtClean="0"/>
              <a:t>Dette peger på styrket indsats på tværs af kommunens forvaltninger.</a:t>
            </a:r>
          </a:p>
          <a:p>
            <a:pPr lvl="1"/>
            <a:r>
              <a:rPr lang="da-DK" dirty="0" smtClean="0"/>
              <a:t>Ift. </a:t>
            </a:r>
            <a:r>
              <a:rPr lang="da-DK" dirty="0" smtClean="0"/>
              <a:t>uddannelsesplanerne </a:t>
            </a:r>
            <a:r>
              <a:rPr lang="da-DK" dirty="0" smtClean="0"/>
              <a:t>er det væsentligt, at der er operative og konkrete målsætninger, at forventningsafstemningen mellem UU, elev/forældre og uddannelsessted er tydelig og at uddannelsesplanen er aktiv og dynamisk – et fælles arbejdsdokument for de involverede, professionelle aktører med fokus på progression og udvikling.</a:t>
            </a:r>
          </a:p>
          <a:p>
            <a:pPr lvl="1">
              <a:buNone/>
            </a:pPr>
            <a:r>
              <a:rPr lang="da-DK" dirty="0" smtClean="0">
                <a:sym typeface="Wingdings" pitchFamily="2" charset="2"/>
              </a:rPr>
              <a:t>     Dette peger på en mere dynamisk uddannelsesplan med tydeligere opstilling af </a:t>
            </a:r>
            <a:r>
              <a:rPr lang="da-DK" dirty="0" err="1" smtClean="0">
                <a:sym typeface="Wingdings" pitchFamily="2" charset="2"/>
              </a:rPr>
              <a:t>læringsmål</a:t>
            </a:r>
            <a:r>
              <a:rPr lang="da-DK" dirty="0" smtClean="0">
                <a:sym typeface="Wingdings" pitchFamily="2" charset="2"/>
              </a:rPr>
              <a:t> og løbende progression. </a:t>
            </a:r>
            <a:endParaRPr lang="da-DK" dirty="0" smtClean="0"/>
          </a:p>
          <a:p>
            <a:pPr lvl="1"/>
            <a:r>
              <a:rPr lang="da-DK" dirty="0" smtClean="0"/>
              <a:t>Kompetencebeviserne skal afspejle reelle kompetencer. Det skal ikke ”bare” være et diplom. Det skal indeholde kompetencebeskrivelser fra hele STU forløbet – ikke bare den sidste del…</a:t>
            </a:r>
            <a:endParaRPr lang="da-DK" dirty="0" smtClean="0"/>
          </a:p>
          <a:p>
            <a:pPr lvl="1"/>
            <a:endParaRPr lang="da-DK" dirty="0"/>
          </a:p>
        </p:txBody>
      </p:sp>
      <p:pic>
        <p:nvPicPr>
          <p:cNvPr id="5122" name="Picture 2" descr="Billedresultat for lovgivning">
            <a:hlinkClick r:id="rId2"/>
          </p:cNvPr>
          <p:cNvPicPr>
            <a:picLocks noChangeAspect="1" noChangeArrowheads="1"/>
          </p:cNvPicPr>
          <p:nvPr/>
        </p:nvPicPr>
        <p:blipFill>
          <a:blip r:embed="rId3" cstate="print"/>
          <a:srcRect/>
          <a:stretch>
            <a:fillRect/>
          </a:stretch>
        </p:blipFill>
        <p:spPr bwMode="auto">
          <a:xfrm>
            <a:off x="251520" y="0"/>
            <a:ext cx="1480840" cy="151045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620688"/>
            <a:ext cx="4680520" cy="1143000"/>
          </a:xfrm>
        </p:spPr>
        <p:txBody>
          <a:bodyPr>
            <a:noAutofit/>
          </a:bodyPr>
          <a:lstStyle/>
          <a:p>
            <a:pPr algn="l"/>
            <a:r>
              <a:rPr lang="da-DK" sz="3600" dirty="0" smtClean="0"/>
              <a:t>Lovbekendtgørelse 783</a:t>
            </a:r>
            <a:br>
              <a:rPr lang="da-DK" sz="3600" dirty="0" smtClean="0"/>
            </a:br>
            <a:r>
              <a:rPr lang="da-DK" sz="3600" dirty="0" smtClean="0"/>
              <a:t>Bekendtgørelse 739</a:t>
            </a:r>
            <a:br>
              <a:rPr lang="da-DK" sz="3600" dirty="0" smtClean="0"/>
            </a:br>
            <a:r>
              <a:rPr lang="da-DK" sz="3600" dirty="0" smtClean="0"/>
              <a:t>Vejledning om lov 9534</a:t>
            </a:r>
            <a:endParaRPr lang="da-DK" sz="3600" dirty="0"/>
          </a:p>
        </p:txBody>
      </p:sp>
      <p:sp>
        <p:nvSpPr>
          <p:cNvPr id="3" name="Pladsholder til indhold 2"/>
          <p:cNvSpPr>
            <a:spLocks noGrp="1"/>
          </p:cNvSpPr>
          <p:nvPr>
            <p:ph idx="1"/>
          </p:nvPr>
        </p:nvSpPr>
        <p:spPr>
          <a:xfrm>
            <a:off x="457200" y="2564904"/>
            <a:ext cx="8229600" cy="3561259"/>
          </a:xfrm>
        </p:spPr>
        <p:txBody>
          <a:bodyPr/>
          <a:lstStyle/>
          <a:p>
            <a:r>
              <a:rPr lang="da-DK" dirty="0" smtClean="0"/>
              <a:t>Uddannelsessted?</a:t>
            </a:r>
          </a:p>
          <a:p>
            <a:r>
              <a:rPr lang="da-DK" dirty="0" smtClean="0"/>
              <a:t>UU Center?</a:t>
            </a:r>
          </a:p>
          <a:p>
            <a:pPr lvl="1"/>
            <a:r>
              <a:rPr lang="da-DK" dirty="0" smtClean="0"/>
              <a:t>Rehabiliterende team eller andre, der skal tage over…?</a:t>
            </a:r>
          </a:p>
          <a:p>
            <a:pPr lvl="1"/>
            <a:r>
              <a:rPr lang="da-DK" dirty="0" smtClean="0"/>
              <a:t>Eleven og Forældre</a:t>
            </a:r>
          </a:p>
          <a:p>
            <a:pPr>
              <a:buNone/>
            </a:pPr>
            <a:endParaRPr lang="da-DK" dirty="0"/>
          </a:p>
        </p:txBody>
      </p:sp>
      <p:pic>
        <p:nvPicPr>
          <p:cNvPr id="21506" name="Picture 2" descr="Billedresultat for whats in it for me">
            <a:hlinkClick r:id="rId2"/>
          </p:cNvPr>
          <p:cNvPicPr>
            <a:picLocks noChangeAspect="1" noChangeArrowheads="1"/>
          </p:cNvPicPr>
          <p:nvPr/>
        </p:nvPicPr>
        <p:blipFill>
          <a:blip r:embed="rId3" cstate="print">
            <a:clrChange>
              <a:clrFrom>
                <a:srgbClr val="99CCCC"/>
              </a:clrFrom>
              <a:clrTo>
                <a:srgbClr val="99CCCC">
                  <a:alpha val="0"/>
                </a:srgbClr>
              </a:clrTo>
            </a:clrChange>
          </a:blip>
          <a:srcRect/>
          <a:stretch>
            <a:fillRect/>
          </a:stretch>
        </p:blipFill>
        <p:spPr bwMode="auto">
          <a:xfrm>
            <a:off x="5975050" y="0"/>
            <a:ext cx="3168950" cy="220486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3879</Words>
  <Application>Microsoft Office PowerPoint</Application>
  <PresentationFormat>Skærmshow (4:3)</PresentationFormat>
  <Paragraphs>404</Paragraphs>
  <Slides>32</Slides>
  <Notes>1</Notes>
  <HiddenSlides>0</HiddenSlides>
  <MMClips>0</MMClips>
  <ScaleCrop>false</ScaleCrop>
  <HeadingPairs>
    <vt:vector size="4" baseType="variant">
      <vt:variant>
        <vt:lpstr>Tema</vt:lpstr>
      </vt:variant>
      <vt:variant>
        <vt:i4>1</vt:i4>
      </vt:variant>
      <vt:variant>
        <vt:lpstr>Diastitler</vt:lpstr>
      </vt:variant>
      <vt:variant>
        <vt:i4>32</vt:i4>
      </vt:variant>
    </vt:vector>
  </HeadingPairs>
  <TitlesOfParts>
    <vt:vector size="33" baseType="lpstr">
      <vt:lpstr>Kontortema</vt:lpstr>
      <vt:lpstr>STU BEK.</vt:lpstr>
      <vt:lpstr>Mig, mig, mig, mig….</vt:lpstr>
      <vt:lpstr>               Det har jeg på  </vt:lpstr>
      <vt:lpstr>STU I VEJLE: Vejledning og Visitation</vt:lpstr>
      <vt:lpstr>STU i Vejle – Hvad er tænkningen</vt:lpstr>
      <vt:lpstr>Hvad skal STU føre til</vt:lpstr>
      <vt:lpstr>Hvordan er det hos jer?</vt:lpstr>
      <vt:lpstr>Hvorfor ny lov?</vt:lpstr>
      <vt:lpstr>Lovbekendtgørelse 783 Bekendtgørelse 739 Vejledning om lov 9534</vt:lpstr>
      <vt:lpstr>Hvilke ændringer er der så?</vt:lpstr>
      <vt:lpstr>Uddannelsesplan</vt:lpstr>
      <vt:lpstr>Uddannelsesplan</vt:lpstr>
      <vt:lpstr>Uddannelsesplan</vt:lpstr>
      <vt:lpstr>  Uddannelsesplan</vt:lpstr>
      <vt:lpstr>Hvorfor er det vigtigt for eleverne at kende deres læringsmål og progression?</vt:lpstr>
      <vt:lpstr>Eksempler på mål og progression ift. ”Praktik og progression”</vt:lpstr>
      <vt:lpstr>Eksempler på mål og progression ift. ”Sociale mål og progression”</vt:lpstr>
      <vt:lpstr>Med din sidemand</vt:lpstr>
      <vt:lpstr>Kompetencebevis</vt:lpstr>
      <vt:lpstr>Om beskrivelserne – uddannelsesplan og især kompetencebevis </vt:lpstr>
      <vt:lpstr>Kompetencebevis</vt:lpstr>
      <vt:lpstr>Kompetencebevis</vt:lpstr>
      <vt:lpstr>Kompetencebevis</vt:lpstr>
      <vt:lpstr>Kompetencebevis</vt:lpstr>
      <vt:lpstr>Kompetencebevis</vt:lpstr>
      <vt:lpstr>Kompetencebevis </vt:lpstr>
      <vt:lpstr>Med din sidemand</vt:lpstr>
      <vt:lpstr>Ændringer på UU delen?</vt:lpstr>
      <vt:lpstr>UU fremadrettet?</vt:lpstr>
      <vt:lpstr>Sådan her gør vi i Vejle - medmindre vi får andet at vide…</vt:lpstr>
      <vt:lpstr>Spørgsmål</vt:lpstr>
      <vt:lpstr>Dias nummer 32</vt:lpstr>
    </vt:vector>
  </TitlesOfParts>
  <Company>Vejle Kommune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 BEK.</dc:title>
  <dc:creator>Trine Bredal Rosenbæk</dc:creator>
  <cp:lastModifiedBy>Trine Bredal Rosenbæk</cp:lastModifiedBy>
  <cp:revision>117</cp:revision>
  <dcterms:created xsi:type="dcterms:W3CDTF">2016-09-21T08:53:01Z</dcterms:created>
  <dcterms:modified xsi:type="dcterms:W3CDTF">2016-10-04T14:09:36Z</dcterms:modified>
</cp:coreProperties>
</file>